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4"/>
  </p:sldMasterIdLst>
  <p:notesMasterIdLst>
    <p:notesMasterId r:id="rId16"/>
  </p:notesMasterIdLst>
  <p:handoutMasterIdLst>
    <p:handoutMasterId r:id="rId17"/>
  </p:handoutMasterIdLst>
  <p:sldIdLst>
    <p:sldId id="292" r:id="rId5"/>
    <p:sldId id="291" r:id="rId6"/>
    <p:sldId id="301" r:id="rId7"/>
    <p:sldId id="308" r:id="rId8"/>
    <p:sldId id="303" r:id="rId9"/>
    <p:sldId id="304" r:id="rId10"/>
    <p:sldId id="309" r:id="rId11"/>
    <p:sldId id="300" r:id="rId12"/>
    <p:sldId id="299" r:id="rId13"/>
    <p:sldId id="297" r:id="rId14"/>
    <p:sldId id="293" r:id="rId15"/>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3F6F"/>
    <a:srgbClr val="00ACB6"/>
    <a:srgbClr val="013D61"/>
    <a:srgbClr val="F3703A"/>
    <a:srgbClr val="515083"/>
    <a:srgbClr val="2F305C"/>
    <a:srgbClr val="3C4798"/>
    <a:srgbClr val="E68637"/>
    <a:srgbClr val="F6A287"/>
    <a:srgbClr val="E98B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9" autoAdjust="0"/>
    <p:restoredTop sz="94639" autoAdjust="0"/>
  </p:normalViewPr>
  <p:slideViewPr>
    <p:cSldViewPr snapToGrid="0">
      <p:cViewPr varScale="1">
        <p:scale>
          <a:sx n="91" d="100"/>
          <a:sy n="91" d="100"/>
        </p:scale>
        <p:origin x="192" y="720"/>
      </p:cViewPr>
      <p:guideLst/>
    </p:cSldViewPr>
  </p:slideViewPr>
  <p:notesTextViewPr>
    <p:cViewPr>
      <p:scale>
        <a:sx n="1" d="1"/>
        <a:sy n="1" d="1"/>
      </p:scale>
      <p:origin x="0" y="0"/>
    </p:cViewPr>
  </p:notesTextViewPr>
  <p:notesViewPr>
    <p:cSldViewPr snapToGrid="0">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623AA0E9-8CD0-4A6E-A65E-A06028B83F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a:extLst>
              <a:ext uri="{FF2B5EF4-FFF2-40B4-BE49-F238E27FC236}">
                <a16:creationId xmlns:a16="http://schemas.microsoft.com/office/drawing/2014/main" id="{D5E2408B-C9AB-4665-AC99-B057BD0A43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6FC0A7B-6666-4F41-AD03-C74B76B10001}" type="datetime1">
              <a:rPr lang="it-IT" smtClean="0"/>
              <a:t>03/05/25</a:t>
            </a:fld>
            <a:endParaRPr lang="it-IT" dirty="0"/>
          </a:p>
        </p:txBody>
      </p:sp>
      <p:sp>
        <p:nvSpPr>
          <p:cNvPr id="4" name="Segnaposto piè di pagina 3">
            <a:extLst>
              <a:ext uri="{FF2B5EF4-FFF2-40B4-BE49-F238E27FC236}">
                <a16:creationId xmlns:a16="http://schemas.microsoft.com/office/drawing/2014/main" id="{8CD1B215-531B-4869-BD98-BD3B1390B1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a:extLst>
              <a:ext uri="{FF2B5EF4-FFF2-40B4-BE49-F238E27FC236}">
                <a16:creationId xmlns:a16="http://schemas.microsoft.com/office/drawing/2014/main" id="{60B53F21-4D67-455D-8074-E9E6EC26FA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2858E0-3D38-47B7-97D4-4FE08D90D359}" type="slidenum">
              <a:rPr lang="it-IT" smtClean="0"/>
              <a:t>‹N›</a:t>
            </a:fld>
            <a:endParaRPr lang="it-IT" dirty="0"/>
          </a:p>
        </p:txBody>
      </p:sp>
    </p:spTree>
    <p:extLst>
      <p:ext uri="{BB962C8B-B14F-4D97-AF65-F5344CB8AC3E}">
        <p14:creationId xmlns:p14="http://schemas.microsoft.com/office/powerpoint/2010/main" val="2821443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E367B-2E0B-461C-8280-86016408BD7C}" type="datetime1">
              <a:rPr lang="it-IT" smtClean="0"/>
              <a:pPr/>
              <a:t>03/05/25</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84ECAD9-32EE-4091-BDA5-6BD15ACC5E58}" type="slidenum">
              <a:rPr lang="it-IT" noProof="0" smtClean="0"/>
              <a:t>‹N›</a:t>
            </a:fld>
            <a:endParaRPr lang="it-IT" noProof="0" dirty="0"/>
          </a:p>
        </p:txBody>
      </p:sp>
    </p:spTree>
    <p:extLst>
      <p:ext uri="{BB962C8B-B14F-4D97-AF65-F5344CB8AC3E}">
        <p14:creationId xmlns:p14="http://schemas.microsoft.com/office/powerpoint/2010/main" val="1106618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11" name="Segnaposto immagine 9">
            <a:extLst>
              <a:ext uri="{FF2B5EF4-FFF2-40B4-BE49-F238E27FC236}">
                <a16:creationId xmlns:a16="http://schemas.microsoft.com/office/drawing/2014/main" id="{D1D313A2-A4D4-40DF-A0C2-C29F64168525}"/>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54DB44FF-F9B4-4E5D-9888-DD07079D4562}" type="datetime1">
              <a:rPr lang="it-IT" noProof="0" smtClean="0"/>
              <a:t>03/05/25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3" name="Sottotitolo 2"/>
          <p:cNvSpPr>
            <a:spLocks noGrp="1"/>
          </p:cNvSpPr>
          <p:nvPr>
            <p:ph type="subTitle" idx="1"/>
          </p:nvPr>
        </p:nvSpPr>
        <p:spPr>
          <a:xfrm>
            <a:off x="1212850" y="4508500"/>
            <a:ext cx="5118100" cy="1279652"/>
          </a:xfrm>
        </p:spPr>
        <p:txBody>
          <a:bodyPr lIns="91440" rIns="91440" rtlCol="0">
            <a:normAutofit/>
          </a:bodyPr>
          <a:lstStyle>
            <a:lvl1pPr marL="0" indent="0" algn="l">
              <a:buNone/>
              <a:defRPr sz="2400" cap="all" spc="20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a:t>Fare clic per modificare lo stile del sottotitolo dello schema</a:t>
            </a:r>
            <a:endParaRPr lang="it-IT" noProof="0" dirty="0"/>
          </a:p>
        </p:txBody>
      </p:sp>
      <p:sp>
        <p:nvSpPr>
          <p:cNvPr id="2" name="Titolo 1"/>
          <p:cNvSpPr>
            <a:spLocks noGrp="1"/>
          </p:cNvSpPr>
          <p:nvPr>
            <p:ph type="ctrTitle"/>
          </p:nvPr>
        </p:nvSpPr>
        <p:spPr>
          <a:xfrm>
            <a:off x="1212850" y="2057400"/>
            <a:ext cx="5118100" cy="1929066"/>
          </a:xfrm>
        </p:spPr>
        <p:txBody>
          <a:bodyPr rtlCol="0" anchor="b">
            <a:noAutofit/>
          </a:bodyPr>
          <a:lstStyle>
            <a:lvl1pPr algn="l">
              <a:lnSpc>
                <a:spcPct val="90000"/>
              </a:lnSpc>
              <a:defRPr sz="5400" b="1" spc="-50" baseline="0">
                <a:solidFill>
                  <a:schemeClr val="bg1"/>
                </a:solidFill>
                <a:latin typeface="+mn-lt"/>
              </a:defRPr>
            </a:lvl1pPr>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val="67270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786383"/>
            <a:ext cx="3068833" cy="2093975"/>
          </a:xfrm>
        </p:spPr>
        <p:txBody>
          <a:bodyPr rtlCol="0" anchor="b">
            <a:normAutofit/>
          </a:bodyPr>
          <a:lstStyle>
            <a:lvl1pPr>
              <a:lnSpc>
                <a:spcPct val="90000"/>
              </a:lnSpc>
              <a:defRPr sz="3600" b="0">
                <a:solidFill>
                  <a:srgbClr val="FFFFFF"/>
                </a:solidFill>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458984" y="812800"/>
            <a:ext cx="5713841" cy="4868609"/>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testo 3"/>
          <p:cNvSpPr>
            <a:spLocks noGrp="1"/>
          </p:cNvSpPr>
          <p:nvPr>
            <p:ph type="body" sz="half" idx="2" hasCustomPrompt="1"/>
          </p:nvPr>
        </p:nvSpPr>
        <p:spPr>
          <a:xfrm>
            <a:off x="1092200" y="3043050"/>
            <a:ext cx="3068832" cy="2638359"/>
          </a:xfrm>
        </p:spPr>
        <p:txBody>
          <a:bodyPr lIns="91440" rIns="91440" rtlCol="0">
            <a:normAutofit/>
          </a:bodyPr>
          <a:lstStyle>
            <a:lvl1pPr marL="0" indent="0" rtl="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dirty="0"/>
              <a:t>Fare clic per modificare gli stili del testo dello schema</a:t>
            </a:r>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139700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5458983" y="624142"/>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251FC1-1A75-47DA-9A6E-B43CF6E86A62}" type="datetime1">
              <a:rPr lang="it-IT" noProof="0" smtClean="0"/>
              <a:t>03/05/25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cxnSp>
        <p:nvCxnSpPr>
          <p:cNvPr id="15" name="Connecteur droit 19">
            <a:extLst>
              <a:ext uri="{FF2B5EF4-FFF2-40B4-BE49-F238E27FC236}">
                <a16:creationId xmlns:a16="http://schemas.microsoft.com/office/drawing/2014/main" id="{D84C14C5-D99C-45CD-8001-AC745F4FB49B}"/>
              </a:ext>
            </a:extLst>
          </p:cNvPr>
          <p:cNvCxnSpPr>
            <a:cxnSpLocks/>
          </p:cNvCxnSpPr>
          <p:nvPr userDrawn="1"/>
        </p:nvCxnSpPr>
        <p:spPr>
          <a:xfrm flipH="1">
            <a:off x="1092200" y="6446838"/>
            <a:ext cx="164343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Connecteur droit 19">
            <a:extLst>
              <a:ext uri="{FF2B5EF4-FFF2-40B4-BE49-F238E27FC236}">
                <a16:creationId xmlns:a16="http://schemas.microsoft.com/office/drawing/2014/main" id="{019842DD-D0AB-4E35-9AB2-7DBB6E266120}"/>
              </a:ext>
            </a:extLst>
          </p:cNvPr>
          <p:cNvCxnSpPr>
            <a:cxnSpLocks/>
          </p:cNvCxnSpPr>
          <p:nvPr userDrawn="1"/>
        </p:nvCxnSpPr>
        <p:spPr>
          <a:xfrm flipH="1">
            <a:off x="8420100" y="6429376"/>
            <a:ext cx="100046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Connecteur droit 19">
            <a:extLst>
              <a:ext uri="{FF2B5EF4-FFF2-40B4-BE49-F238E27FC236}">
                <a16:creationId xmlns:a16="http://schemas.microsoft.com/office/drawing/2014/main" id="{832851A7-B301-4616-9843-9A0D06646DFD}"/>
              </a:ext>
            </a:extLst>
          </p:cNvPr>
          <p:cNvCxnSpPr>
            <a:cxnSpLocks/>
          </p:cNvCxnSpPr>
          <p:nvPr userDrawn="1"/>
        </p:nvCxnSpPr>
        <p:spPr>
          <a:xfrm flipH="1" flipV="1">
            <a:off x="10765675" y="6446838"/>
            <a:ext cx="407258" cy="635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Segnaposto piè di pagina 2">
            <a:extLst>
              <a:ext uri="{FF2B5EF4-FFF2-40B4-BE49-F238E27FC236}">
                <a16:creationId xmlns:a16="http://schemas.microsoft.com/office/drawing/2014/main" id="{82E39F50-459D-C3E1-C6CC-EA208D50E4FE}"/>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288920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B74319CE-E5CF-4FF9-86AE-7437B4FD3174}" type="datetime1">
              <a:rPr lang="it-IT" noProof="0" smtClean="0"/>
              <a:t>03/05/25</a:t>
            </a:fld>
            <a:endParaRPr lang="it-IT" noProof="0" dirty="0"/>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4" name="Segnaposto piè di pagina 2">
            <a:extLst>
              <a:ext uri="{FF2B5EF4-FFF2-40B4-BE49-F238E27FC236}">
                <a16:creationId xmlns:a16="http://schemas.microsoft.com/office/drawing/2014/main" id="{DC7E41FD-853D-F717-1775-E30235610CE8}"/>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1265082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2003424"/>
            <a:ext cx="1036320" cy="1857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5458983" y="377398"/>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82620384-FC06-4245-8A4E-BD9C5C3038C1}" type="datetime1">
              <a:rPr lang="it-IT" noProof="0" smtClean="0"/>
              <a:t>03/05/25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5" name="Rettangolo 4">
            <a:extLst>
              <a:ext uri="{FF2B5EF4-FFF2-40B4-BE49-F238E27FC236}">
                <a16:creationId xmlns:a16="http://schemas.microsoft.com/office/drawing/2014/main" id="{6BC7DA98-7B92-4F45-80F8-1AEF72A601CF}"/>
              </a:ext>
            </a:extLst>
          </p:cNvPr>
          <p:cNvSpPr/>
          <p:nvPr userDrawn="1"/>
        </p:nvSpPr>
        <p:spPr>
          <a:xfrm>
            <a:off x="1078230" y="2003423"/>
            <a:ext cx="3576082" cy="185737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2" name="Titolo 1"/>
          <p:cNvSpPr>
            <a:spLocks noGrp="1"/>
          </p:cNvSpPr>
          <p:nvPr>
            <p:ph type="title"/>
          </p:nvPr>
        </p:nvSpPr>
        <p:spPr>
          <a:xfrm>
            <a:off x="1092200" y="1885125"/>
            <a:ext cx="3314700" cy="2093975"/>
          </a:xfrm>
        </p:spPr>
        <p:txBody>
          <a:bodyPr rtlCol="0" anchor="ctr">
            <a:normAutofit/>
          </a:bodyPr>
          <a:lstStyle>
            <a:lvl1pPr>
              <a:lnSpc>
                <a:spcPct val="90000"/>
              </a:lnSpc>
              <a:defRPr sz="4400" b="1">
                <a:solidFill>
                  <a:srgbClr val="FFFFFF"/>
                </a:solidFill>
                <a:latin typeface="+mn-lt"/>
              </a:defRPr>
            </a:lvl1pPr>
          </a:lstStyle>
          <a:p>
            <a:pPr rtl="0"/>
            <a:r>
              <a:rPr lang="it-IT" noProof="0"/>
              <a:t>Fare clic per modificare lo stile del titolo dello schema</a:t>
            </a:r>
            <a:endParaRPr lang="it-IT" noProof="0" dirty="0"/>
          </a:p>
        </p:txBody>
      </p:sp>
      <p:sp>
        <p:nvSpPr>
          <p:cNvPr id="18" name="Rettangolo 17">
            <a:extLst>
              <a:ext uri="{FF2B5EF4-FFF2-40B4-BE49-F238E27FC236}">
                <a16:creationId xmlns:a16="http://schemas.microsoft.com/office/drawing/2014/main" id="{DF96815B-4256-4CE0-9FCF-3A2967CF5792}"/>
              </a:ext>
            </a:extLst>
          </p:cNvPr>
          <p:cNvSpPr/>
          <p:nvPr userDrawn="1"/>
        </p:nvSpPr>
        <p:spPr>
          <a:xfrm>
            <a:off x="1092200" y="993775"/>
            <a:ext cx="1036320" cy="936626"/>
          </a:xfrm>
          <a:prstGeom prst="rect">
            <a:avLst/>
          </a:prstGeom>
          <a:solidFill>
            <a:schemeClr val="tx2">
              <a:lumMod val="20000"/>
              <a:lumOff val="80000"/>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piè di pagina 2">
            <a:extLst>
              <a:ext uri="{FF2B5EF4-FFF2-40B4-BE49-F238E27FC236}">
                <a16:creationId xmlns:a16="http://schemas.microsoft.com/office/drawing/2014/main" id="{DB5FC7EB-9809-9909-8D31-7667D27CFE29}"/>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1181282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rtlCol="0"/>
          <a:lstStyle>
            <a:lvl1pPr>
              <a:defRPr>
                <a:solidFill>
                  <a:schemeClr val="bg1"/>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97CAA8-247F-493B-9041-1EB41C0713A1}" type="datetime1">
              <a:rPr lang="it-IT" noProof="0" smtClean="0"/>
              <a:t>03/05/25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4" name="Segnaposto piè di pagina 2">
            <a:extLst>
              <a:ext uri="{FF2B5EF4-FFF2-40B4-BE49-F238E27FC236}">
                <a16:creationId xmlns:a16="http://schemas.microsoft.com/office/drawing/2014/main" id="{F1E388EF-366D-885A-CF06-6BEFE9E1E7F6}"/>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3954305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6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4984722" y="548355"/>
            <a:ext cx="6054846" cy="634336"/>
          </a:xfrm>
        </p:spPr>
        <p:txBody>
          <a:bodyPr rtlCol="0" anchor="ctr">
            <a:noAutofit/>
          </a:bodyPr>
          <a:lstStyle>
            <a:lvl1pPr>
              <a:lnSpc>
                <a:spcPct val="90000"/>
              </a:lnSpc>
              <a:defRPr sz="36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100833" y="1611313"/>
            <a:ext cx="6072099" cy="3755104"/>
          </a:xfrm>
        </p:spPr>
        <p:txBody>
          <a:bodyPr rtlCol="0" anchor="t">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ADCFC264-2C41-457A-9103-DFF5BC066DDD}" type="datetime1">
              <a:rPr lang="it-IT" noProof="0" smtClean="0"/>
              <a:t>03/05/25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Tree>
    <p:extLst>
      <p:ext uri="{BB962C8B-B14F-4D97-AF65-F5344CB8AC3E}">
        <p14:creationId xmlns:p14="http://schemas.microsoft.com/office/powerpoint/2010/main" val="175104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7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12192000" cy="3541486"/>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3068577" y="880375"/>
            <a:ext cx="6054846" cy="634336"/>
          </a:xfrm>
        </p:spPr>
        <p:txBody>
          <a:bodyPr rtlCol="0" anchor="ctr">
            <a:noAutofit/>
          </a:bodyPr>
          <a:lstStyle>
            <a:lvl1pPr algn="ctr">
              <a:lnSpc>
                <a:spcPct val="90000"/>
              </a:lnSpc>
              <a:defRPr sz="3600" b="1" i="0">
                <a:solidFill>
                  <a:schemeClr val="tx1">
                    <a:lumMod val="75000"/>
                    <a:lumOff val="25000"/>
                  </a:schemeClr>
                </a:solidFill>
                <a:latin typeface="+mn-lt"/>
              </a:defRPr>
            </a:lvl1pPr>
          </a:lstStyle>
          <a:p>
            <a:pPr rtl="0"/>
            <a:r>
              <a:rPr lang="it-IT" noProof="0"/>
              <a:t>Fare clic per modificare lo stile del titolo dello schema</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BFACEB1B-38C0-4995-A1E2-7B5FD48CA44A}" type="datetime1">
              <a:rPr lang="it-IT" noProof="0" smtClean="0"/>
              <a:t>03/05/25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9" name="Rettangolo 18">
            <a:extLst>
              <a:ext uri="{FF2B5EF4-FFF2-40B4-BE49-F238E27FC236}">
                <a16:creationId xmlns:a16="http://schemas.microsoft.com/office/drawing/2014/main" id="{AF446475-024F-4C71-99D3-501468ACAD11}"/>
              </a:ext>
            </a:extLst>
          </p:cNvPr>
          <p:cNvSpPr/>
          <p:nvPr userDrawn="1"/>
        </p:nvSpPr>
        <p:spPr>
          <a:xfrm>
            <a:off x="5577840" y="0"/>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76760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473373" y="943430"/>
            <a:ext cx="4699452"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FDD649FC-C7F2-4966-B125-333FD0271E55}" type="datetime1">
              <a:rPr lang="it-IT" noProof="0" smtClean="0"/>
              <a:t>03/05/25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0" name="Rettangolo 19">
            <a:extLst>
              <a:ext uri="{FF2B5EF4-FFF2-40B4-BE49-F238E27FC236}">
                <a16:creationId xmlns:a16="http://schemas.microsoft.com/office/drawing/2014/main" id="{EF73BF96-A07C-4AAA-A37F-65151BD22A70}"/>
              </a:ext>
            </a:extLst>
          </p:cNvPr>
          <p:cNvSpPr/>
          <p:nvPr userDrawn="1"/>
        </p:nvSpPr>
        <p:spPr>
          <a:xfrm>
            <a:off x="4370251" y="2322780"/>
            <a:ext cx="1348378" cy="121866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401277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userDrawn="1"/>
        </p:nvSpPr>
        <p:spPr>
          <a:xfrm>
            <a:off x="16" y="0"/>
            <a:ext cx="4654296" cy="586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518529" y="943430"/>
            <a:ext cx="4654296"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5350E5C9-4822-4828-86B2-BB987B39863B}" type="datetime1">
              <a:rPr lang="it-IT" noProof="0" smtClean="0"/>
              <a:t>03/05/25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Rettangolo 17">
            <a:extLst>
              <a:ext uri="{FF2B5EF4-FFF2-40B4-BE49-F238E27FC236}">
                <a16:creationId xmlns:a16="http://schemas.microsoft.com/office/drawing/2014/main" id="{6127F28F-6C7B-471B-9839-EF88426C1976}"/>
              </a:ext>
            </a:extLst>
          </p:cNvPr>
          <p:cNvSpPr/>
          <p:nvPr userDrawn="1"/>
        </p:nvSpPr>
        <p:spPr>
          <a:xfrm>
            <a:off x="4370251" y="2322780"/>
            <a:ext cx="1348378" cy="1218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3498616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immagine 2"/>
          <p:cNvSpPr>
            <a:spLocks noGrp="1" noChangeAspect="1"/>
          </p:cNvSpPr>
          <p:nvPr>
            <p:ph type="pic" idx="1"/>
          </p:nvPr>
        </p:nvSpPr>
        <p:spPr>
          <a:xfrm>
            <a:off x="15" y="0"/>
            <a:ext cx="12191985" cy="4578350"/>
          </a:xfrm>
          <a:solidFill>
            <a:schemeClr val="bg1"/>
          </a:solidFill>
        </p:spPr>
        <p:txBody>
          <a:bodyPr lIns="457200" tIns="457200" rtlCol="0"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noProof="0"/>
              <a:t>Fare clic sull'icona per inserire un'immagine</a:t>
            </a:r>
            <a:endParaRPr lang="it-IT" noProof="0" dirty="0"/>
          </a:p>
        </p:txBody>
      </p:sp>
      <p:sp>
        <p:nvSpPr>
          <p:cNvPr id="2" name="Titolo 1"/>
          <p:cNvSpPr>
            <a:spLocks noGrp="1"/>
          </p:cNvSpPr>
          <p:nvPr>
            <p:ph type="title"/>
          </p:nvPr>
        </p:nvSpPr>
        <p:spPr>
          <a:xfrm>
            <a:off x="1097279" y="4799362"/>
            <a:ext cx="10113645" cy="743682"/>
          </a:xfrm>
        </p:spPr>
        <p:txBody>
          <a:bodyPr tIns="0" bIns="0" rtlCol="0" anchor="b">
            <a:noAutofit/>
          </a:bodyPr>
          <a:lstStyle>
            <a:lvl1pPr algn="ctr">
              <a:defRPr sz="4400" b="1">
                <a:solidFill>
                  <a:srgbClr val="FFFFFF"/>
                </a:solidFill>
              </a:defRPr>
            </a:lvl1pPr>
          </a:lstStyle>
          <a:p>
            <a:pPr rtl="0"/>
            <a:r>
              <a:rPr lang="it-IT" noProof="0"/>
              <a:t>Fare clic per modificare lo stile del titolo dello schema</a:t>
            </a:r>
            <a:endParaRPr lang="it-IT" noProof="0" dirty="0"/>
          </a:p>
        </p:txBody>
      </p:sp>
      <p:sp>
        <p:nvSpPr>
          <p:cNvPr id="4" name="Segnaposto testo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Fare clic per modificare gli stili del testo dello schema</a:t>
            </a:r>
          </a:p>
        </p:txBody>
      </p:sp>
      <p:sp>
        <p:nvSpPr>
          <p:cNvPr id="5" name="Segnaposto data 4"/>
          <p:cNvSpPr>
            <a:spLocks noGrp="1"/>
          </p:cNvSpPr>
          <p:nvPr>
            <p:ph type="dt" sz="half" idx="10"/>
          </p:nvPr>
        </p:nvSpPr>
        <p:spPr/>
        <p:txBody>
          <a:bodyPr rtlCol="0"/>
          <a:lstStyle>
            <a:lvl1pPr>
              <a:defRPr>
                <a:solidFill>
                  <a:schemeClr val="bg1"/>
                </a:solidFill>
              </a:defRPr>
            </a:lvl1pPr>
          </a:lstStyle>
          <a:p>
            <a:pPr rtl="0"/>
            <a:fld id="{5A04164A-D1F3-464B-BA5A-A4C4D8F35ADB}" type="datetime1">
              <a:rPr lang="it-IT" noProof="0" smtClean="0"/>
              <a:t>03/05/25</a:t>
            </a:fld>
            <a:endParaRPr lang="it-IT" noProof="0" dirty="0"/>
          </a:p>
        </p:txBody>
      </p:sp>
      <p:sp>
        <p:nvSpPr>
          <p:cNvPr id="6" name="Segnaposto piè di pagina 5"/>
          <p:cNvSpPr>
            <a:spLocks noGrp="1"/>
          </p:cNvSpPr>
          <p:nvPr>
            <p:ph type="ftr" sz="quarter" idx="11"/>
          </p:nvPr>
        </p:nvSpPr>
        <p:spPr>
          <a:xfrm>
            <a:off x="1097279" y="6446838"/>
            <a:ext cx="6818262" cy="365125"/>
          </a:xfrm>
        </p:spPr>
        <p:txBody>
          <a:bodyPr rtlCol="0"/>
          <a:lstStyle>
            <a:lvl1pPr>
              <a:defRPr>
                <a:solidFill>
                  <a:schemeClr val="bg1"/>
                </a:solidFill>
              </a:defRPr>
            </a:lvl1pPr>
          </a:lstStyle>
          <a:p>
            <a:pPr rtl="0"/>
            <a:r>
              <a:rPr lang="it-IT" noProof="0" dirty="0"/>
              <a:t>Piè di pagina</a:t>
            </a:r>
          </a:p>
        </p:txBody>
      </p:sp>
      <p:sp>
        <p:nvSpPr>
          <p:cNvPr id="7" name="Segnaposto numero diapositiva 6"/>
          <p:cNvSpPr>
            <a:spLocks noGrp="1"/>
          </p:cNvSpPr>
          <p:nvPr>
            <p:ph type="sldNum" sz="quarter" idx="12"/>
          </p:nvPr>
        </p:nvSpPr>
        <p:spPr/>
        <p:txBody>
          <a:bodyPr rtlCol="0"/>
          <a:lstStyle>
            <a:lvl1pPr>
              <a:defRPr>
                <a:solidFill>
                  <a:schemeClr val="bg1"/>
                </a:solidFill>
              </a:defRPr>
            </a:lvl1pPr>
          </a:lstStyle>
          <a:p>
            <a:pPr rtl="0"/>
            <a:fld id="{3A98EE3D-8CD1-4C3F-BD1C-C98C9596463C}" type="slidenum">
              <a:rPr lang="it-IT" noProof="0" smtClean="0"/>
              <a:pPr/>
              <a:t>‹N›</a:t>
            </a:fld>
            <a:endParaRPr lang="it-IT" noProof="0" dirty="0"/>
          </a:p>
        </p:txBody>
      </p:sp>
      <p:sp>
        <p:nvSpPr>
          <p:cNvPr id="9" name="Rettangolo 8">
            <a:extLst>
              <a:ext uri="{FF2B5EF4-FFF2-40B4-BE49-F238E27FC236}">
                <a16:creationId xmlns:a16="http://schemas.microsoft.com/office/drawing/2014/main" id="{B4A4DE4A-F8EF-47D5-8C37-A9021C2BB6A3}"/>
              </a:ext>
            </a:extLst>
          </p:cNvPr>
          <p:cNvSpPr/>
          <p:nvPr userDrawn="1"/>
        </p:nvSpPr>
        <p:spPr>
          <a:xfrm>
            <a:off x="3536950" y="4535901"/>
            <a:ext cx="5118100" cy="1256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598695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7D5506EE-1026-4F35-9ACC-BD05BE0F9B36}"/>
              </a:ext>
            </a:extLst>
          </p:cNvPr>
          <p:cNvSpPr>
            <a:spLocks noGrp="1"/>
          </p:cNvSpPr>
          <p:nvPr>
            <p:ph type="dt" sz="half" idx="10"/>
          </p:nvPr>
        </p:nvSpPr>
        <p:spPr/>
        <p:txBody>
          <a:bodyPr rtlCol="0"/>
          <a:lstStyle/>
          <a:p>
            <a:pPr rtl="0"/>
            <a:fld id="{29D1554E-7EF2-44AC-BA44-70A2B54D9DB9}" type="datetime1">
              <a:rPr lang="it-IT" noProof="0" smtClean="0"/>
              <a:t>03/05/25</a:t>
            </a:fld>
            <a:endParaRPr lang="it-IT" noProof="0" dirty="0"/>
          </a:p>
        </p:txBody>
      </p:sp>
      <p:sp>
        <p:nvSpPr>
          <p:cNvPr id="8" name="Segnaposto piè di pagina 7">
            <a:extLst>
              <a:ext uri="{FF2B5EF4-FFF2-40B4-BE49-F238E27FC236}">
                <a16:creationId xmlns:a16="http://schemas.microsoft.com/office/drawing/2014/main" id="{B7696E5F-8D95-4450-AE52-5438E6EDE2BF}"/>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55604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13" name="Parallelogramma 14">
            <a:extLst>
              <a:ext uri="{FF2B5EF4-FFF2-40B4-BE49-F238E27FC236}">
                <a16:creationId xmlns:a16="http://schemas.microsoft.com/office/drawing/2014/main" id="{F5AA8A10-E19C-430B-9D5D-8D12F92BFEC5}"/>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12" name="Rettangolo 11">
            <a:extLst>
              <a:ext uri="{FF2B5EF4-FFF2-40B4-BE49-F238E27FC236}">
                <a16:creationId xmlns:a16="http://schemas.microsoft.com/office/drawing/2014/main" id="{A7C93D4F-3003-4D58-9AFB-356A0F800F42}"/>
              </a:ext>
            </a:extLst>
          </p:cNvPr>
          <p:cNvSpPr/>
          <p:nvPr userDrawn="1"/>
        </p:nvSpPr>
        <p:spPr>
          <a:xfrm>
            <a:off x="5060941" y="0"/>
            <a:ext cx="153926"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C3F388D4-15DF-446A-91AA-72876CD48301}" type="datetime1">
              <a:rPr lang="it-IT" noProof="0" smtClean="0"/>
              <a:t>03/05/25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2" name="Titolo 1"/>
          <p:cNvSpPr>
            <a:spLocks noGrp="1"/>
          </p:cNvSpPr>
          <p:nvPr>
            <p:ph type="ctrTitle"/>
          </p:nvPr>
        </p:nvSpPr>
        <p:spPr>
          <a:xfrm>
            <a:off x="6629400" y="758952"/>
            <a:ext cx="4526280" cy="3227514"/>
          </a:xfrm>
        </p:spPr>
        <p:txBody>
          <a:bodyPr rtlCol="0" anchor="b">
            <a:normAutofit/>
          </a:bodyPr>
          <a:lstStyle>
            <a:lvl1pPr algn="l">
              <a:lnSpc>
                <a:spcPct val="90000"/>
              </a:lnSpc>
              <a:defRPr sz="6000" b="1" spc="-50" baseline="0">
                <a:solidFill>
                  <a:srgbClr val="013D61"/>
                </a:solidFill>
                <a:latin typeface="+mn-lt"/>
              </a:defRPr>
            </a:lvl1pPr>
          </a:lstStyle>
          <a:p>
            <a:pPr rtl="0"/>
            <a:r>
              <a:rPr lang="it-IT" noProof="0" dirty="0"/>
              <a:t>Fare clic per modificare lo stile del titolo dello schema</a:t>
            </a:r>
          </a:p>
        </p:txBody>
      </p:sp>
      <p:sp>
        <p:nvSpPr>
          <p:cNvPr id="3" name="Sottotitolo 2"/>
          <p:cNvSpPr>
            <a:spLocks noGrp="1"/>
          </p:cNvSpPr>
          <p:nvPr>
            <p:ph type="subTitle" idx="1"/>
          </p:nvPr>
        </p:nvSpPr>
        <p:spPr>
          <a:xfrm>
            <a:off x="6632171" y="4508500"/>
            <a:ext cx="4526280" cy="1279652"/>
          </a:xfrm>
        </p:spPr>
        <p:txBody>
          <a:bodyPr lIns="91440" rIns="91440" rtlCol="0">
            <a:normAutofit/>
          </a:bodyPr>
          <a:lstStyle>
            <a:lvl1pPr marL="0" indent="0" algn="l">
              <a:buNone/>
              <a:defRPr sz="2400" cap="all" spc="200" baseline="0">
                <a:solidFill>
                  <a:schemeClr val="tx1">
                    <a:lumMod val="75000"/>
                    <a:lumOff val="25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dirty="0"/>
              <a:t>Fare clic per modificare lo stile del sottotitolo dello schema</a:t>
            </a:r>
          </a:p>
        </p:txBody>
      </p:sp>
      <p:sp>
        <p:nvSpPr>
          <p:cNvPr id="11" name="Rettangolo 10">
            <a:extLst>
              <a:ext uri="{FF2B5EF4-FFF2-40B4-BE49-F238E27FC236}">
                <a16:creationId xmlns:a16="http://schemas.microsoft.com/office/drawing/2014/main" id="{6D3E1BBA-670B-4CAE-B839-50ADB23DDBC6}"/>
              </a:ext>
            </a:extLst>
          </p:cNvPr>
          <p:cNvSpPr/>
          <p:nvPr userDrawn="1"/>
        </p:nvSpPr>
        <p:spPr>
          <a:xfrm>
            <a:off x="4984836" y="3841"/>
            <a:ext cx="153926" cy="6858000"/>
          </a:xfrm>
          <a:prstGeom prst="rect">
            <a:avLst/>
          </a:prstGeom>
          <a:solidFill>
            <a:srgbClr val="00A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pic>
        <p:nvPicPr>
          <p:cNvPr id="8" name="Immagine 7">
            <a:extLst>
              <a:ext uri="{FF2B5EF4-FFF2-40B4-BE49-F238E27FC236}">
                <a16:creationId xmlns:a16="http://schemas.microsoft.com/office/drawing/2014/main" id="{5D945A0D-0BC2-5D67-1B64-3021BAD7BF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938" y="0"/>
            <a:ext cx="5018088" cy="6858000"/>
          </a:xfrm>
          <a:prstGeom prst="rect">
            <a:avLst/>
          </a:prstGeom>
        </p:spPr>
      </p:pic>
    </p:spTree>
    <p:extLst>
      <p:ext uri="{BB962C8B-B14F-4D97-AF65-F5344CB8AC3E}">
        <p14:creationId xmlns:p14="http://schemas.microsoft.com/office/powerpoint/2010/main" val="663938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1346200"/>
            <a:ext cx="2448033" cy="4530725"/>
          </a:xfrm>
        </p:spPr>
        <p:txBody>
          <a:bodyPr vert="eaVert"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a:xfrm>
            <a:off x="1092200" y="1346200"/>
            <a:ext cx="7480300" cy="4530723"/>
          </a:xfrm>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AF33D6B0-F070-45C4-A472-19F432BE3932}"/>
              </a:ext>
            </a:extLst>
          </p:cNvPr>
          <p:cNvSpPr>
            <a:spLocks noGrp="1"/>
          </p:cNvSpPr>
          <p:nvPr>
            <p:ph type="dt" sz="half" idx="10"/>
          </p:nvPr>
        </p:nvSpPr>
        <p:spPr/>
        <p:txBody>
          <a:bodyPr rtlCol="0"/>
          <a:lstStyle/>
          <a:p>
            <a:pPr rtl="0"/>
            <a:fld id="{1C82CFE1-3316-4B70-89C0-454FCB2AAF53}" type="datetime1">
              <a:rPr lang="it-IT" noProof="0" smtClean="0"/>
              <a:t>03/05/25</a:t>
            </a:fld>
            <a:endParaRPr lang="it-IT" noProof="0" dirty="0"/>
          </a:p>
        </p:txBody>
      </p:sp>
      <p:sp>
        <p:nvSpPr>
          <p:cNvPr id="8" name="Segnaposto piè di pagina 7">
            <a:extLst>
              <a:ext uri="{FF2B5EF4-FFF2-40B4-BE49-F238E27FC236}">
                <a16:creationId xmlns:a16="http://schemas.microsoft.com/office/drawing/2014/main" id="{9975399F-DAB2-410D-967F-ED17E6F796E7}"/>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14" name="Rettangolo 13">
            <a:extLst>
              <a:ext uri="{FF2B5EF4-FFF2-40B4-BE49-F238E27FC236}">
                <a16:creationId xmlns:a16="http://schemas.microsoft.com/office/drawing/2014/main" id="{6B443CC6-CDCA-4595-ADAE-DCB961FF1A8E}"/>
              </a:ext>
            </a:extLst>
          </p:cNvPr>
          <p:cNvSpPr/>
          <p:nvPr userDrawn="1"/>
        </p:nvSpPr>
        <p:spPr>
          <a:xfrm rot="16200000">
            <a:off x="8871481" y="-14658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294068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74542C42-F0C8-417A-980A-09B6C1CD6C24}" type="datetime1">
              <a:rPr lang="it-IT" noProof="0" smtClean="0"/>
              <a:t>03/05/25</a:t>
            </a:fld>
            <a:endParaRPr lang="it-IT" noProof="0" dirty="0"/>
          </a:p>
        </p:txBody>
      </p:sp>
      <p:sp>
        <p:nvSpPr>
          <p:cNvPr id="8" name="Segnaposto piè di pagina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201827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15" name="Parallelogramma 14">
            <a:extLst>
              <a:ext uri="{FF2B5EF4-FFF2-40B4-BE49-F238E27FC236}">
                <a16:creationId xmlns:a16="http://schemas.microsoft.com/office/drawing/2014/main" id="{98B82A56-7790-48EC-983D-AB8F703699B2}"/>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1D72669-6745-4AA0-A173-7F6CEB97CF08}" type="datetime1">
              <a:rPr lang="it-IT" noProof="0" smtClean="0"/>
              <a:t>03/05/25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63119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2451099"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2641599" y="3746500"/>
            <a:ext cx="8331202" cy="1308100"/>
          </a:xfrm>
        </p:spPr>
        <p:txBody>
          <a:bodyPr rtlCol="0" anchor="b" anchorCtr="0">
            <a:noAutofit/>
          </a:bodyPr>
          <a:lstStyle>
            <a:lvl1pP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2641600" y="5219700"/>
            <a:ext cx="8331201" cy="586740"/>
          </a:xfrm>
        </p:spPr>
        <p:txBody>
          <a:bodyPr lIns="91440" rIns="91440" rtlCol="0" anchor="t" anchorCtr="0">
            <a:normAutofit/>
          </a:bodyPr>
          <a:lstStyle>
            <a:lvl1pPr marL="0" indent="0">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37528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25969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Intestazione della sezione">
    <p:bg>
      <p:bgPr>
        <a:solidFill>
          <a:schemeClr val="bg1"/>
        </a:solidFill>
        <a:effectLst/>
      </p:bgPr>
    </p:bg>
    <p:spTree>
      <p:nvGrpSpPr>
        <p:cNvPr id="1" name=""/>
        <p:cNvGrpSpPr/>
        <p:nvPr/>
      </p:nvGrpSpPr>
      <p:grpSpPr>
        <a:xfrm>
          <a:off x="0" y="0"/>
          <a:ext cx="0" cy="0"/>
          <a:chOff x="0" y="0"/>
          <a:chExt cx="0" cy="0"/>
        </a:xfrm>
      </p:grpSpPr>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81A99FD-A18D-4AC6-92B0-69E29E35743B}" type="datetime1">
              <a:rPr lang="it-IT" noProof="0" smtClean="0"/>
              <a:t>03/05/25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1735138"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1930399" y="3746500"/>
            <a:ext cx="8331202" cy="1308100"/>
          </a:xfrm>
        </p:spPr>
        <p:txBody>
          <a:bodyPr rtlCol="0" anchor="b" anchorCtr="0">
            <a:noAutofit/>
          </a:bodyPr>
          <a:lstStyle>
            <a:lvl1pPr algn="ct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930400" y="5219700"/>
            <a:ext cx="8331201" cy="586740"/>
          </a:xfrm>
        </p:spPr>
        <p:txBody>
          <a:bodyPr lIns="91440" rIns="91440" rtlCol="0" anchor="t" anchorCtr="0">
            <a:normAutofit/>
          </a:bodyPr>
          <a:lstStyle>
            <a:lvl1pPr marL="0" indent="0" algn="ctr">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35369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3766489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olo 7"/>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sz="half" idx="1"/>
          </p:nvPr>
        </p:nvSpPr>
        <p:spPr>
          <a:xfrm>
            <a:off x="1097280" y="2120900"/>
            <a:ext cx="4639736" cy="3748193"/>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contenuto 3"/>
          <p:cNvSpPr>
            <a:spLocks noGrp="1"/>
          </p:cNvSpPr>
          <p:nvPr>
            <p:ph sz="half" idx="2"/>
          </p:nvPr>
        </p:nvSpPr>
        <p:spPr>
          <a:xfrm>
            <a:off x="6515944" y="2120900"/>
            <a:ext cx="4639736" cy="3748194"/>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43B79944-34CF-4A72-AC1B-909189585767}" type="datetime1">
              <a:rPr lang="it-IT" noProof="0" smtClean="0"/>
              <a:t>03/05/25</a:t>
            </a:fld>
            <a:endParaRPr lang="it-IT" noProof="0" dirty="0"/>
          </a:p>
        </p:txBody>
      </p:sp>
      <p:sp>
        <p:nvSpPr>
          <p:cNvPr id="9" name="Segnaposto piè di pagina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338797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olo 9"/>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097280" y="2057400"/>
            <a:ext cx="4639736" cy="736282"/>
          </a:xfrm>
        </p:spPr>
        <p:txBody>
          <a:bodyPr lIns="91440" rIns="91440" rtlCol="0" anchor="ctr">
            <a:noAutofit/>
          </a:bodyPr>
          <a:lstStyle>
            <a:lvl1pPr marL="0" indent="0" algn="l">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4" name="Segnaposto contenuto 3"/>
          <p:cNvSpPr>
            <a:spLocks noGrp="1"/>
          </p:cNvSpPr>
          <p:nvPr>
            <p:ph sz="half" idx="2"/>
          </p:nvPr>
        </p:nvSpPr>
        <p:spPr>
          <a:xfrm>
            <a:off x="1186731" y="2958274"/>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5" name="Segnaposto testo 4"/>
          <p:cNvSpPr>
            <a:spLocks noGrp="1"/>
          </p:cNvSpPr>
          <p:nvPr>
            <p:ph type="body" sz="quarter" idx="3"/>
          </p:nvPr>
        </p:nvSpPr>
        <p:spPr>
          <a:xfrm>
            <a:off x="6515944" y="2057400"/>
            <a:ext cx="4639736" cy="736282"/>
          </a:xfrm>
        </p:spPr>
        <p:txBody>
          <a:bodyPr lIns="91440" rIns="91440" rtlCol="0" anchor="ctr">
            <a:noAutofit/>
          </a:bodyPr>
          <a:lstStyle>
            <a:lvl1pPr marL="0" indent="0">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6" name="Segnaposto contenuto 5"/>
          <p:cNvSpPr>
            <a:spLocks noGrp="1"/>
          </p:cNvSpPr>
          <p:nvPr>
            <p:ph sz="quarter" idx="4"/>
          </p:nvPr>
        </p:nvSpPr>
        <p:spPr>
          <a:xfrm>
            <a:off x="6605395" y="2958273"/>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AAAF3A87-C769-4508-A602-98056DD906C2}" type="datetime1">
              <a:rPr lang="it-IT" noProof="0" smtClean="0"/>
              <a:t>03/05/25</a:t>
            </a:fld>
            <a:endParaRPr lang="it-IT" noProof="0" dirty="0"/>
          </a:p>
        </p:txBody>
      </p:sp>
      <p:sp>
        <p:nvSpPr>
          <p:cNvPr id="11" name="Segnaposto piè di pagina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r>
              <a:rPr lang="it-IT" noProof="0" dirty="0"/>
              <a:t>Piè di pagina</a:t>
            </a:r>
          </a:p>
        </p:txBody>
      </p:sp>
      <p:sp>
        <p:nvSpPr>
          <p:cNvPr id="12" name="Segnaposto numero diapositiva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21959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6" name="Segnaposto data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5F1DB439-C8A9-45DF-AFF2-9EFA3E72C152}" type="datetime1">
              <a:rPr lang="it-IT" noProof="0" smtClean="0"/>
              <a:t>03/05/25</a:t>
            </a:fld>
            <a:endParaRPr lang="it-IT" noProof="0" dirty="0"/>
          </a:p>
        </p:txBody>
      </p:sp>
      <p:sp>
        <p:nvSpPr>
          <p:cNvPr id="7" name="Segnaposto piè di pagina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r>
              <a:rPr lang="it-IT" noProof="0" dirty="0"/>
              <a:t>Piè di pagina</a:t>
            </a:r>
          </a:p>
        </p:txBody>
      </p:sp>
      <p:sp>
        <p:nvSpPr>
          <p:cNvPr id="8" name="Segnaposto numero diapositiva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118001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10" name="Rettangolo 9">
            <a:extLst>
              <a:ext uri="{FF2B5EF4-FFF2-40B4-BE49-F238E27FC236}">
                <a16:creationId xmlns:a16="http://schemas.microsoft.com/office/drawing/2014/main" id="{DFAB8DF2-5E8E-AAC9-5CFB-04F9609C1AF6}"/>
              </a:ext>
            </a:extLst>
          </p:cNvPr>
          <p:cNvSpPr/>
          <p:nvPr userDrawn="1"/>
        </p:nvSpPr>
        <p:spPr>
          <a:xfrm rot="16200000">
            <a:off x="6073140" y="60104"/>
            <a:ext cx="45719" cy="12192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id="{90775C3D-C100-72AE-04FB-C04AC0D7DE43}"/>
              </a:ext>
            </a:extLst>
          </p:cNvPr>
          <p:cNvSpPr/>
          <p:nvPr userDrawn="1"/>
        </p:nvSpPr>
        <p:spPr>
          <a:xfrm>
            <a:off x="0" y="6174807"/>
            <a:ext cx="12192000" cy="683193"/>
          </a:xfrm>
          <a:prstGeom prst="rect">
            <a:avLst/>
          </a:prstGeom>
          <a:solidFill>
            <a:srgbClr val="113F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Parallelogramma 14">
            <a:extLst>
              <a:ext uri="{FF2B5EF4-FFF2-40B4-BE49-F238E27FC236}">
                <a16:creationId xmlns:a16="http://schemas.microsoft.com/office/drawing/2014/main" id="{AF082EE3-41AA-4817-A1CC-C33DDB8F675F}"/>
              </a:ext>
            </a:extLst>
          </p:cNvPr>
          <p:cNvSpPr/>
          <p:nvPr userDrawn="1"/>
        </p:nvSpPr>
        <p:spPr>
          <a:xfrm>
            <a:off x="4434494" y="-124691"/>
            <a:ext cx="2857500" cy="6299498"/>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pic>
        <p:nvPicPr>
          <p:cNvPr id="7" name="Immagine 6">
            <a:extLst>
              <a:ext uri="{FF2B5EF4-FFF2-40B4-BE49-F238E27FC236}">
                <a16:creationId xmlns:a16="http://schemas.microsoft.com/office/drawing/2014/main" id="{B5E029AD-6703-A540-841D-BE7462E7B0B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74807"/>
            <a:ext cx="3707476" cy="683193"/>
          </a:xfrm>
          <a:prstGeom prst="rect">
            <a:avLst/>
          </a:prstGeom>
        </p:spPr>
      </p:pic>
      <p:sp>
        <p:nvSpPr>
          <p:cNvPr id="9" name="Rettangolo 8">
            <a:extLst>
              <a:ext uri="{FF2B5EF4-FFF2-40B4-BE49-F238E27FC236}">
                <a16:creationId xmlns:a16="http://schemas.microsoft.com/office/drawing/2014/main" id="{D1867750-EA89-EFEA-40CB-4FA8E18FEF5A}"/>
              </a:ext>
            </a:extLst>
          </p:cNvPr>
          <p:cNvSpPr/>
          <p:nvPr userDrawn="1"/>
        </p:nvSpPr>
        <p:spPr>
          <a:xfrm rot="16200000">
            <a:off x="6073140" y="76728"/>
            <a:ext cx="45719" cy="12191999"/>
          </a:xfrm>
          <a:prstGeom prst="rect">
            <a:avLst/>
          </a:prstGeom>
          <a:solidFill>
            <a:srgbClr val="00AC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30105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Parallelogramma 14">
            <a:extLst>
              <a:ext uri="{FF2B5EF4-FFF2-40B4-BE49-F238E27FC236}">
                <a16:creationId xmlns:a16="http://schemas.microsoft.com/office/drawing/2014/main" id="{D20796F3-5674-4AF5-9623-575731F82E52}"/>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Segnaposto titolo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it-IT" noProof="0" dirty="0"/>
              <a:t>Fare clic per modificare lo stile del titolo dello schema</a:t>
            </a:r>
          </a:p>
        </p:txBody>
      </p:sp>
      <p:sp>
        <p:nvSpPr>
          <p:cNvPr id="3" name="Segnaposto testo 2"/>
          <p:cNvSpPr>
            <a:spLocks noGrp="1"/>
          </p:cNvSpPr>
          <p:nvPr>
            <p:ph type="body" idx="1"/>
          </p:nvPr>
        </p:nvSpPr>
        <p:spPr>
          <a:xfrm>
            <a:off x="1216548" y="2108201"/>
            <a:ext cx="10058400" cy="3760891"/>
          </a:xfrm>
          <a:prstGeom prst="rect">
            <a:avLst/>
          </a:prstGeom>
        </p:spPr>
        <p:txBody>
          <a:bodyPr vert="horz" lIns="0" tIns="45720" rIns="0" bIns="45720" rtlCol="0">
            <a:normAutofit/>
          </a:bodyPr>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4" name="Segnaposto data 3"/>
          <p:cNvSpPr>
            <a:spLocks noGrp="1"/>
          </p:cNvSpPr>
          <p:nvPr>
            <p:ph type="dt" sz="half" idx="2"/>
          </p:nvPr>
        </p:nvSpPr>
        <p:spPr>
          <a:xfrm>
            <a:off x="6834126" y="6446838"/>
            <a:ext cx="258485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2CA46E8E-89D0-493E-ABBF-B63A9C819C41}" type="datetime1">
              <a:rPr lang="it-IT" noProof="0" smtClean="0"/>
              <a:t>03/05/25</a:t>
            </a:fld>
            <a:endParaRPr lang="it-IT" noProof="0" dirty="0"/>
          </a:p>
        </p:txBody>
      </p:sp>
      <p:sp>
        <p:nvSpPr>
          <p:cNvPr id="5" name="Segnaposto piè di pagina 4"/>
          <p:cNvSpPr>
            <a:spLocks noGrp="1"/>
          </p:cNvSpPr>
          <p:nvPr>
            <p:ph type="ftr" sz="quarter" idx="3"/>
          </p:nvPr>
        </p:nvSpPr>
        <p:spPr>
          <a:xfrm>
            <a:off x="1097279" y="6446838"/>
            <a:ext cx="4846321" cy="365125"/>
          </a:xfrm>
          <a:prstGeom prst="rect">
            <a:avLst/>
          </a:prstGeom>
        </p:spPr>
        <p:txBody>
          <a:bodyPr vert="horz" lIns="91440" tIns="45720" rIns="91440" bIns="45720" rtlCol="0" anchor="ctr"/>
          <a:lstStyle>
            <a:lvl1pPr algn="l">
              <a:defRPr sz="900" cap="all" baseline="0">
                <a:solidFill>
                  <a:schemeClr val="tx1">
                    <a:lumMod val="75000"/>
                    <a:lumOff val="25000"/>
                  </a:schemeClr>
                </a:solidFill>
              </a:defRPr>
            </a:lvl1pPr>
          </a:lstStyle>
          <a:p>
            <a:pPr rtl="0"/>
            <a:r>
              <a:rPr lang="it-IT" noProof="0" dirty="0"/>
              <a:t>Piè di pagina</a:t>
            </a:r>
          </a:p>
        </p:txBody>
      </p:sp>
      <p:sp>
        <p:nvSpPr>
          <p:cNvPr id="6" name="Segnaposto numero diapositiva 5"/>
          <p:cNvSpPr>
            <a:spLocks noGrp="1"/>
          </p:cNvSpPr>
          <p:nvPr>
            <p:ph type="sldNum" sz="quarter" idx="4"/>
          </p:nvPr>
        </p:nvSpPr>
        <p:spPr>
          <a:xfrm>
            <a:off x="10375670" y="6446838"/>
            <a:ext cx="780010" cy="365125"/>
          </a:xfrm>
          <a:prstGeom prst="rect">
            <a:avLst/>
          </a:prstGeom>
        </p:spPr>
        <p:txBody>
          <a:bodyPr vert="horz" lIns="91440" tIns="45720" rIns="91440" bIns="45720" rtlCol="0" anchor="ctr"/>
          <a:lstStyle>
            <a:lvl1pPr algn="r">
              <a:defRPr sz="1050">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8" name="Rettangolo 7">
            <a:extLst>
              <a:ext uri="{FF2B5EF4-FFF2-40B4-BE49-F238E27FC236}">
                <a16:creationId xmlns:a16="http://schemas.microsoft.com/office/drawing/2014/main" id="{0F25E55C-1C16-46C6-B789-A4B2BCEF8F86}"/>
              </a:ext>
            </a:extLst>
          </p:cNvPr>
          <p:cNvSpPr/>
          <p:nvPr userDrawn="1"/>
        </p:nvSpPr>
        <p:spPr>
          <a:xfrm>
            <a:off x="0" y="1011981"/>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1690285712"/>
      </p:ext>
    </p:extLst>
  </p:cSld>
  <p:clrMap bg1="lt1" tx1="dk1" bg2="lt2" tx2="dk2" accent1="accent1" accent2="accent2" accent3="accent3" accent4="accent4" accent5="accent5" accent6="accent6" hlink="hlink" folHlink="folHlink"/>
  <p:sldLayoutIdLst>
    <p:sldLayoutId id="2147483706" r:id="rId1"/>
    <p:sldLayoutId id="2147483718" r:id="rId2"/>
    <p:sldLayoutId id="2147483707" r:id="rId3"/>
    <p:sldLayoutId id="2147483708" r:id="rId4"/>
    <p:sldLayoutId id="2147483719" r:id="rId5"/>
    <p:sldLayoutId id="2147483709" r:id="rId6"/>
    <p:sldLayoutId id="2147483716" r:id="rId7"/>
    <p:sldLayoutId id="2147483710" r:id="rId8"/>
    <p:sldLayoutId id="2147483711" r:id="rId9"/>
    <p:sldLayoutId id="2147483712" r:id="rId10"/>
    <p:sldLayoutId id="2147483727" r:id="rId11"/>
    <p:sldLayoutId id="2147483720" r:id="rId12"/>
    <p:sldLayoutId id="2147483721" r:id="rId13"/>
    <p:sldLayoutId id="2147483725" r:id="rId14"/>
    <p:sldLayoutId id="2147483726" r:id="rId15"/>
    <p:sldLayoutId id="2147483722" r:id="rId16"/>
    <p:sldLayoutId id="2147483723" r:id="rId17"/>
    <p:sldLayoutId id="2147483715" r:id="rId18"/>
    <p:sldLayoutId id="2147483713" r:id="rId19"/>
    <p:sldLayoutId id="2147483714" r:id="rId20"/>
  </p:sldLayoutIdLst>
  <p:hf sldNum="0" hdr="0" ftr="0" dt="0"/>
  <p:txStyles>
    <p:titleStyle>
      <a:lvl1pPr algn="l" defTabSz="914400" rtl="0" eaLnBrk="1" latinLnBrk="0" hangingPunct="1">
        <a:lnSpc>
          <a:spcPct val="90000"/>
        </a:lnSpc>
        <a:spcBef>
          <a:spcPct val="0"/>
        </a:spcBef>
        <a:buNone/>
        <a:defRPr sz="4800" b="1" kern="1200" spc="-50" baseline="0">
          <a:solidFill>
            <a:schemeClr val="tx1">
              <a:lumMod val="75000"/>
              <a:lumOff val="25000"/>
            </a:schemeClr>
          </a:solidFill>
          <a:latin typeface="+mn-lt"/>
          <a:ea typeface="+mj-ea"/>
          <a:cs typeface="+mj-cs"/>
        </a:defRPr>
      </a:lvl1pPr>
    </p:titleStyle>
    <p:bodyStyle>
      <a:lvl1pPr marL="266700" indent="-266700" algn="l" defTabSz="914400" rtl="0" eaLnBrk="1" latinLnBrk="0" hangingPunct="1">
        <a:lnSpc>
          <a:spcPct val="100000"/>
        </a:lnSpc>
        <a:spcBef>
          <a:spcPts val="1200"/>
        </a:spcBef>
        <a:spcAft>
          <a:spcPts val="200"/>
        </a:spcAft>
        <a:buClr>
          <a:schemeClr val="accent1"/>
        </a:buClr>
        <a:buSzPct val="100000"/>
        <a:buFont typeface="Wingdings" panose="05000000000000000000" pitchFamily="2" charset="2"/>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userDrawn="1">
          <p15:clr>
            <a:srgbClr val="F26B43"/>
          </p15:clr>
        </p15:guide>
        <p15:guide id="2" pos="688" userDrawn="1">
          <p15:clr>
            <a:srgbClr val="F26B43"/>
          </p15:clr>
        </p15:guide>
        <p15:guide id="3" pos="7038" userDrawn="1">
          <p15:clr>
            <a:srgbClr val="F26B43"/>
          </p15:clr>
        </p15:guide>
        <p15:guide id="4" orient="horz" pos="3702" userDrawn="1">
          <p15:clr>
            <a:srgbClr val="F26B43"/>
          </p15:clr>
        </p15:guide>
        <p15:guide id="5" orient="horz" pos="406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a:xfrm>
            <a:off x="5626249" y="892885"/>
            <a:ext cx="6164131" cy="2286758"/>
          </a:xfrm>
        </p:spPr>
        <p:txBody>
          <a:bodyPr>
            <a:normAutofit/>
          </a:bodyPr>
          <a:lstStyle/>
          <a:p>
            <a:r>
              <a:rPr lang="it-IT" sz="4400" dirty="0"/>
              <a:t>OBESITA’, </a:t>
            </a:r>
            <a:br>
              <a:rPr lang="it-IT" sz="4400" dirty="0"/>
            </a:br>
            <a:r>
              <a:rPr lang="it-IT" sz="4400" dirty="0"/>
              <a:t>CHIRURGIA BARIATRICA </a:t>
            </a:r>
            <a:br>
              <a:rPr lang="it-IT" sz="4400" dirty="0"/>
            </a:br>
            <a:r>
              <a:rPr lang="it-IT" sz="4400" dirty="0"/>
              <a:t>E SESSUALITA’</a:t>
            </a:r>
          </a:p>
        </p:txBody>
      </p:sp>
      <p:sp>
        <p:nvSpPr>
          <p:cNvPr id="4" name="Sottotitolo 3">
            <a:extLst>
              <a:ext uri="{FF2B5EF4-FFF2-40B4-BE49-F238E27FC236}">
                <a16:creationId xmlns:a16="http://schemas.microsoft.com/office/drawing/2014/main" id="{91A9603A-D223-47EF-B35B-86424F3280CA}"/>
              </a:ext>
            </a:extLst>
          </p:cNvPr>
          <p:cNvSpPr>
            <a:spLocks noGrp="1"/>
          </p:cNvSpPr>
          <p:nvPr>
            <p:ph type="subTitle" idx="1"/>
          </p:nvPr>
        </p:nvSpPr>
        <p:spPr/>
        <p:txBody>
          <a:bodyPr>
            <a:normAutofit fontScale="47500" lnSpcReduction="20000"/>
          </a:bodyPr>
          <a:lstStyle/>
          <a:p>
            <a:r>
              <a:rPr lang="it-IT" sz="2800" b="1" dirty="0">
                <a:solidFill>
                  <a:srgbClr val="00ACB6"/>
                </a:solidFill>
              </a:rPr>
              <a:t>DOTT.SSA SIMONETTA SARRO</a:t>
            </a:r>
          </a:p>
          <a:p>
            <a:r>
              <a:rPr lang="it-IT" sz="2800" b="1" dirty="0">
                <a:solidFill>
                  <a:srgbClr val="00ACB6"/>
                </a:solidFill>
              </a:rPr>
              <a:t>Psicologa psicoterapeuta</a:t>
            </a:r>
          </a:p>
          <a:p>
            <a:r>
              <a:rPr lang="it-IT" sz="2800" b="1" dirty="0">
                <a:solidFill>
                  <a:srgbClr val="00ACB6"/>
                </a:solidFill>
              </a:rPr>
              <a:t>Clinica san </a:t>
            </a:r>
            <a:r>
              <a:rPr lang="it-IT" sz="2800" b="1" dirty="0" err="1">
                <a:solidFill>
                  <a:srgbClr val="00ACB6"/>
                </a:solidFill>
              </a:rPr>
              <a:t>gaudenzio</a:t>
            </a:r>
            <a:r>
              <a:rPr lang="it-IT" sz="2800" b="1" dirty="0">
                <a:solidFill>
                  <a:srgbClr val="00ACB6"/>
                </a:solidFill>
              </a:rPr>
              <a:t>, </a:t>
            </a:r>
            <a:r>
              <a:rPr lang="it-IT" sz="2800" b="1" dirty="0" err="1">
                <a:solidFill>
                  <a:srgbClr val="00ACB6"/>
                </a:solidFill>
              </a:rPr>
              <a:t>novara</a:t>
            </a:r>
            <a:endParaRPr lang="it-IT" sz="2800" b="1" dirty="0">
              <a:solidFill>
                <a:srgbClr val="00ACB6"/>
              </a:solidFill>
            </a:endParaRPr>
          </a:p>
          <a:p>
            <a:r>
              <a:rPr lang="it-IT" sz="2800" b="1" dirty="0">
                <a:solidFill>
                  <a:srgbClr val="00ACB6"/>
                </a:solidFill>
              </a:rPr>
              <a:t>Policlinico di </a:t>
            </a:r>
            <a:r>
              <a:rPr lang="it-IT" sz="2800" b="1" dirty="0" err="1">
                <a:solidFill>
                  <a:srgbClr val="00ACB6"/>
                </a:solidFill>
              </a:rPr>
              <a:t>monza</a:t>
            </a:r>
            <a:endParaRPr lang="it-IT" sz="2800" b="1" dirty="0">
              <a:solidFill>
                <a:srgbClr val="00ACB6"/>
              </a:solidFill>
            </a:endParaRPr>
          </a:p>
        </p:txBody>
      </p:sp>
    </p:spTree>
    <p:extLst>
      <p:ext uri="{BB962C8B-B14F-4D97-AF65-F5344CB8AC3E}">
        <p14:creationId xmlns:p14="http://schemas.microsoft.com/office/powerpoint/2010/main" val="47115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798E1-9930-4DE7-1CFD-7ABCE1E7A5E2}"/>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EC2C31E0-1025-2750-6D20-FBE651CF8B3F}"/>
              </a:ext>
            </a:extLst>
          </p:cNvPr>
          <p:cNvSpPr txBox="1"/>
          <p:nvPr/>
        </p:nvSpPr>
        <p:spPr>
          <a:xfrm>
            <a:off x="521344" y="513596"/>
            <a:ext cx="11380424" cy="4247317"/>
          </a:xfrm>
          <a:prstGeom prst="rect">
            <a:avLst/>
          </a:prstGeom>
          <a:noFill/>
        </p:spPr>
        <p:txBody>
          <a:bodyPr wrap="square">
            <a:spAutoFit/>
          </a:bodyPr>
          <a:lstStyle/>
          <a:p>
            <a:pPr algn="ctr">
              <a:buNone/>
            </a:pPr>
            <a:r>
              <a:rPr lang="it-IT" b="1" dirty="0">
                <a:solidFill>
                  <a:srgbClr val="0070C0"/>
                </a:solidFill>
                <a:effectLst/>
              </a:rPr>
              <a:t>Il Ruolo della Psicoterapia</a:t>
            </a:r>
          </a:p>
          <a:p>
            <a:pPr algn="ctr">
              <a:buNone/>
            </a:pPr>
            <a:endParaRPr lang="it-IT" dirty="0">
              <a:solidFill>
                <a:srgbClr val="0070C0"/>
              </a:solidFill>
              <a:effectLst/>
            </a:endParaRPr>
          </a:p>
          <a:p>
            <a:pPr algn="just">
              <a:buNone/>
            </a:pPr>
            <a:r>
              <a:rPr lang="it-IT" dirty="0">
                <a:solidFill>
                  <a:srgbClr val="0070C0"/>
                </a:solidFill>
                <a:effectLst/>
              </a:rPr>
              <a:t>Per affrontare queste sfide, è cruciale che i pazienti ricevano un adeguato supporto psicologico durante e dopo il percorso bariatrico. La psicoterapia può svolgere un ruolo importante in vari modi:</a:t>
            </a:r>
          </a:p>
          <a:p>
            <a:pPr algn="just">
              <a:buNone/>
            </a:pPr>
            <a:endParaRPr lang="it-IT" dirty="0">
              <a:solidFill>
                <a:srgbClr val="0070C0"/>
              </a:solidFill>
              <a:effectLst/>
            </a:endParaRPr>
          </a:p>
          <a:p>
            <a:pPr algn="just">
              <a:buFont typeface="+mj-lt"/>
              <a:buAutoNum type="arabicPeriod"/>
            </a:pPr>
            <a:r>
              <a:rPr lang="it-IT" b="1" dirty="0">
                <a:solidFill>
                  <a:srgbClr val="0070C0"/>
                </a:solidFill>
                <a:effectLst/>
              </a:rPr>
              <a:t>Supporto nell’Adattamento dell’Immagine Corporea</a:t>
            </a:r>
            <a:r>
              <a:rPr lang="it-IT" dirty="0">
                <a:solidFill>
                  <a:srgbClr val="0070C0"/>
                </a:solidFill>
                <a:effectLst/>
              </a:rPr>
              <a:t>: Lavorare con il paziente sull’accettazione del corpo post-operatorio è essenziale</a:t>
            </a:r>
            <a:r>
              <a:rPr lang="it-IT" dirty="0">
                <a:solidFill>
                  <a:srgbClr val="0070C0"/>
                </a:solidFill>
              </a:rPr>
              <a:t>, e per farlo è possibile partire dal supportare </a:t>
            </a:r>
            <a:r>
              <a:rPr lang="it-IT" dirty="0">
                <a:solidFill>
                  <a:srgbClr val="0070C0"/>
                </a:solidFill>
                <a:effectLst/>
              </a:rPr>
              <a:t>i pazienti a ristrutturare le loro percezioni del corpo e a sviluppare una maggiore autocompassione.</a:t>
            </a:r>
          </a:p>
          <a:p>
            <a:pPr algn="just">
              <a:buFont typeface="+mj-lt"/>
              <a:buAutoNum type="arabicPeriod"/>
            </a:pPr>
            <a:endParaRPr lang="it-IT" dirty="0">
              <a:solidFill>
                <a:srgbClr val="0070C0"/>
              </a:solidFill>
              <a:effectLst/>
            </a:endParaRPr>
          </a:p>
          <a:p>
            <a:pPr algn="just">
              <a:buFont typeface="+mj-lt"/>
              <a:buAutoNum type="arabicPeriod"/>
            </a:pPr>
            <a:r>
              <a:rPr lang="it-IT" b="1" dirty="0">
                <a:solidFill>
                  <a:srgbClr val="0070C0"/>
                </a:solidFill>
                <a:effectLst/>
              </a:rPr>
              <a:t>Gestione delle Relazioni di Coppia</a:t>
            </a:r>
            <a:r>
              <a:rPr lang="it-IT" dirty="0">
                <a:solidFill>
                  <a:srgbClr val="0070C0"/>
                </a:solidFill>
                <a:effectLst/>
              </a:rPr>
              <a:t>: Le coppie che affrontano il percorso bariatrico si trovano a dover ritrovare un nuovo equilibrio di coppia; i cambiamenti fisici di un partner influenzano in maniera diretta la relazione e ritrovare la giusta comunicazione, aiuta nel superare le difficoltà emotive e relazionali.</a:t>
            </a:r>
          </a:p>
          <a:p>
            <a:pPr algn="just">
              <a:buFont typeface="+mj-lt"/>
              <a:buAutoNum type="arabicPeriod"/>
            </a:pPr>
            <a:endParaRPr lang="it-IT" b="1" dirty="0">
              <a:solidFill>
                <a:srgbClr val="0070C0"/>
              </a:solidFill>
              <a:effectLst/>
            </a:endParaRPr>
          </a:p>
          <a:p>
            <a:pPr algn="just">
              <a:buFont typeface="+mj-lt"/>
              <a:buAutoNum type="arabicPeriod"/>
            </a:pPr>
            <a:r>
              <a:rPr lang="it-IT" b="1" dirty="0">
                <a:solidFill>
                  <a:srgbClr val="0070C0"/>
                </a:solidFill>
                <a:effectLst/>
              </a:rPr>
              <a:t>Supporto nella Gestione delle Aspettative</a:t>
            </a:r>
            <a:r>
              <a:rPr lang="it-IT" dirty="0">
                <a:solidFill>
                  <a:srgbClr val="0070C0"/>
                </a:solidFill>
                <a:effectLst/>
              </a:rPr>
              <a:t>: </a:t>
            </a:r>
            <a:r>
              <a:rPr lang="it-IT" dirty="0">
                <a:solidFill>
                  <a:srgbClr val="0070C0"/>
                </a:solidFill>
              </a:rPr>
              <a:t>S</a:t>
            </a:r>
            <a:r>
              <a:rPr lang="it-IT" dirty="0">
                <a:solidFill>
                  <a:srgbClr val="0070C0"/>
                </a:solidFill>
                <a:effectLst/>
              </a:rPr>
              <a:t>tabilire aspettative realistiche riguardo ai cambiamenti che seguiranno l’intervento, riduce il rischio di delusioni e aumenta il benessere psicologico.</a:t>
            </a:r>
          </a:p>
        </p:txBody>
      </p:sp>
      <p:pic>
        <p:nvPicPr>
          <p:cNvPr id="7170" name="Picture 2" descr="L'immagine di sé negli adolescenti obesi - GuidaPsicologi.it">
            <a:extLst>
              <a:ext uri="{FF2B5EF4-FFF2-40B4-BE49-F238E27FC236}">
                <a16:creationId xmlns:a16="http://schemas.microsoft.com/office/drawing/2014/main" id="{BEC3B714-6075-EB4B-F235-DA42DD07C6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9034" y="4414789"/>
            <a:ext cx="2569698" cy="1710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033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p:txBody>
          <a:bodyPr/>
          <a:lstStyle/>
          <a:p>
            <a:r>
              <a:rPr lang="it-IT" dirty="0"/>
              <a:t>Grazie</a:t>
            </a:r>
          </a:p>
        </p:txBody>
      </p:sp>
    </p:spTree>
    <p:extLst>
      <p:ext uri="{BB962C8B-B14F-4D97-AF65-F5344CB8AC3E}">
        <p14:creationId xmlns:p14="http://schemas.microsoft.com/office/powerpoint/2010/main" val="1745545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FC89C1A-2BBE-D33C-1426-2BCDD7B0F131}"/>
              </a:ext>
            </a:extLst>
          </p:cNvPr>
          <p:cNvSpPr txBox="1"/>
          <p:nvPr/>
        </p:nvSpPr>
        <p:spPr>
          <a:xfrm>
            <a:off x="1476261" y="1476261"/>
            <a:ext cx="8785822" cy="1754326"/>
          </a:xfrm>
          <a:prstGeom prst="rect">
            <a:avLst/>
          </a:prstGeom>
          <a:noFill/>
        </p:spPr>
        <p:txBody>
          <a:bodyPr wrap="square">
            <a:spAutoFit/>
          </a:bodyPr>
          <a:lstStyle/>
          <a:p>
            <a:pPr algn="just"/>
            <a:r>
              <a:rPr lang="it-IT" dirty="0">
                <a:solidFill>
                  <a:srgbClr val="0070C0"/>
                </a:solidFill>
                <a:effectLst/>
              </a:rPr>
              <a:t>L'obesità è una condizione che influisce non solo sulla salute fisica della persona, ma anche su quella psicologica e sociale. </a:t>
            </a:r>
          </a:p>
          <a:p>
            <a:pPr algn="just"/>
            <a:endParaRPr lang="it-IT" dirty="0">
              <a:solidFill>
                <a:srgbClr val="0070C0"/>
              </a:solidFill>
            </a:endParaRPr>
          </a:p>
          <a:p>
            <a:pPr algn="just"/>
            <a:r>
              <a:rPr lang="it-IT" dirty="0">
                <a:solidFill>
                  <a:srgbClr val="0070C0"/>
                </a:solidFill>
                <a:effectLst/>
              </a:rPr>
              <a:t>La chirurgia bariatrica rappresenta una delle soluzioni più efficaci per il trattamento dell'obesità grave, ma gli effetti di questo intervento si estendono anche ad altri ambiti della vita di una persona, tra cui la sessualità.</a:t>
            </a:r>
          </a:p>
        </p:txBody>
      </p:sp>
      <p:pic>
        <p:nvPicPr>
          <p:cNvPr id="1026" name="Picture 2" descr="Obesità, se la discriminazione è compagna di viaggio | InVisibili">
            <a:extLst>
              <a:ext uri="{FF2B5EF4-FFF2-40B4-BE49-F238E27FC236}">
                <a16:creationId xmlns:a16="http://schemas.microsoft.com/office/drawing/2014/main" id="{2E78ACDB-D3BE-A0CD-ECC9-F516C9DBD0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8960" y="3178257"/>
            <a:ext cx="3289300" cy="246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259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34908-4459-FE6F-2CEE-766BCA1402C5}"/>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016B5EC9-70FB-8802-F913-8D8858FC9628}"/>
              </a:ext>
            </a:extLst>
          </p:cNvPr>
          <p:cNvSpPr txBox="1"/>
          <p:nvPr/>
        </p:nvSpPr>
        <p:spPr>
          <a:xfrm>
            <a:off x="268077" y="879905"/>
            <a:ext cx="11655846" cy="3970318"/>
          </a:xfrm>
          <a:prstGeom prst="rect">
            <a:avLst/>
          </a:prstGeom>
          <a:noFill/>
        </p:spPr>
        <p:txBody>
          <a:bodyPr wrap="square">
            <a:spAutoFit/>
          </a:bodyPr>
          <a:lstStyle/>
          <a:p>
            <a:pPr algn="ctr">
              <a:buNone/>
            </a:pPr>
            <a:r>
              <a:rPr lang="it-IT" b="1" dirty="0">
                <a:solidFill>
                  <a:srgbClr val="0070C0"/>
                </a:solidFill>
                <a:effectLst/>
              </a:rPr>
              <a:t>Obesità e Sessualità: Un Legame Complesso</a:t>
            </a:r>
          </a:p>
          <a:p>
            <a:pPr algn="ctr">
              <a:buNone/>
            </a:pPr>
            <a:endParaRPr lang="it-IT" dirty="0">
              <a:solidFill>
                <a:srgbClr val="0070C0"/>
              </a:solidFill>
              <a:effectLst/>
            </a:endParaRPr>
          </a:p>
          <a:p>
            <a:pPr algn="just">
              <a:buNone/>
            </a:pPr>
            <a:r>
              <a:rPr lang="it-IT" dirty="0">
                <a:solidFill>
                  <a:srgbClr val="0070C0"/>
                </a:solidFill>
                <a:effectLst/>
              </a:rPr>
              <a:t>L’obesità comporta numerosi effetti psicologici e fisiologici che possono influire negativamente sulla vita sessuale:</a:t>
            </a:r>
          </a:p>
          <a:p>
            <a:pPr algn="just">
              <a:buNone/>
            </a:pPr>
            <a:endParaRPr lang="it-IT" dirty="0">
              <a:solidFill>
                <a:srgbClr val="0070C0"/>
              </a:solidFill>
              <a:effectLst/>
            </a:endParaRPr>
          </a:p>
          <a:p>
            <a:pPr algn="just">
              <a:buFont typeface="+mj-lt"/>
              <a:buAutoNum type="arabicPeriod"/>
            </a:pPr>
            <a:r>
              <a:rPr lang="it-IT" b="1" dirty="0">
                <a:solidFill>
                  <a:srgbClr val="0070C0"/>
                </a:solidFill>
                <a:effectLst/>
              </a:rPr>
              <a:t>Autostima e Immagine Corporea</a:t>
            </a:r>
            <a:r>
              <a:rPr lang="it-IT" dirty="0">
                <a:solidFill>
                  <a:srgbClr val="0070C0"/>
                </a:solidFill>
                <a:effectLst/>
              </a:rPr>
              <a:t>: L’obesità è spesso associata a un’immagine corporea negativa, che può ridurre il desiderio sessuale e la fiducia nelle proprie capacità di seduzione e intimità. Le persone obese possono sperimentare una sensazione di vergogna o disagio riguardo al proprio corpo, limitando la loro apertura all’esperienza sessuale.</a:t>
            </a:r>
          </a:p>
          <a:p>
            <a:pPr algn="just">
              <a:buFont typeface="+mj-lt"/>
              <a:buAutoNum type="arabicPeriod"/>
            </a:pPr>
            <a:endParaRPr lang="it-IT" b="1" dirty="0">
              <a:solidFill>
                <a:srgbClr val="0070C0"/>
              </a:solidFill>
            </a:endParaRPr>
          </a:p>
          <a:p>
            <a:pPr algn="just">
              <a:buFont typeface="+mj-lt"/>
              <a:buAutoNum type="arabicPeriod"/>
            </a:pPr>
            <a:r>
              <a:rPr lang="it-IT" b="1" dirty="0">
                <a:solidFill>
                  <a:srgbClr val="0070C0"/>
                </a:solidFill>
                <a:effectLst/>
              </a:rPr>
              <a:t>Problemi Fisici</a:t>
            </a:r>
            <a:r>
              <a:rPr lang="it-IT" dirty="0">
                <a:solidFill>
                  <a:srgbClr val="0070C0"/>
                </a:solidFill>
                <a:effectLst/>
              </a:rPr>
              <a:t>: L’obesità aumenta il rischio di condizioni mediche come il diabete, l’ipertensione e l’apnea notturna, che possono interferire con la funzione sessuale</a:t>
            </a:r>
            <a:r>
              <a:rPr lang="it-IT" dirty="0">
                <a:solidFill>
                  <a:srgbClr val="0070C0"/>
                </a:solidFill>
              </a:rPr>
              <a:t> (es. </a:t>
            </a:r>
            <a:r>
              <a:rPr lang="it-IT" dirty="0">
                <a:solidFill>
                  <a:srgbClr val="0070C0"/>
                </a:solidFill>
                <a:effectLst/>
              </a:rPr>
              <a:t>impotenza maschile e disfunzione sessuale femminile).</a:t>
            </a:r>
          </a:p>
          <a:p>
            <a:pPr algn="just">
              <a:buFont typeface="+mj-lt"/>
              <a:buAutoNum type="arabicPeriod"/>
            </a:pPr>
            <a:endParaRPr lang="it-IT" b="1" dirty="0">
              <a:solidFill>
                <a:srgbClr val="0070C0"/>
              </a:solidFill>
              <a:effectLst/>
            </a:endParaRPr>
          </a:p>
          <a:p>
            <a:pPr algn="just">
              <a:buFont typeface="+mj-lt"/>
              <a:buAutoNum type="arabicPeriod"/>
            </a:pPr>
            <a:r>
              <a:rPr lang="it-IT" b="1" dirty="0">
                <a:solidFill>
                  <a:srgbClr val="0070C0"/>
                </a:solidFill>
                <a:effectLst/>
              </a:rPr>
              <a:t>Fatica e difficoltà nei movimenti</a:t>
            </a:r>
            <a:r>
              <a:rPr lang="it-IT" dirty="0">
                <a:solidFill>
                  <a:srgbClr val="0070C0"/>
                </a:solidFill>
                <a:effectLst/>
              </a:rPr>
              <a:t>: La mobilità ridotta, la stanchezza cronica e la difficoltà ad adattarsi alle posizioni </a:t>
            </a:r>
            <a:r>
              <a:rPr lang="it-IT" dirty="0" err="1">
                <a:solidFill>
                  <a:srgbClr val="0070C0"/>
                </a:solidFill>
                <a:effectLst/>
              </a:rPr>
              <a:t>sesssuali</a:t>
            </a:r>
            <a:r>
              <a:rPr lang="it-IT" dirty="0">
                <a:solidFill>
                  <a:srgbClr val="0070C0"/>
                </a:solidFill>
                <a:effectLst/>
              </a:rPr>
              <a:t>, possono limitare il piacere e l’intimità, aumentando il senso di frustrazione e imbarazzo.</a:t>
            </a:r>
          </a:p>
          <a:p>
            <a:pPr algn="just"/>
            <a:endParaRPr lang="it-IT" b="1" dirty="0">
              <a:solidFill>
                <a:srgbClr val="0070C0"/>
              </a:solidFill>
            </a:endParaRPr>
          </a:p>
        </p:txBody>
      </p:sp>
    </p:spTree>
    <p:extLst>
      <p:ext uri="{BB962C8B-B14F-4D97-AF65-F5344CB8AC3E}">
        <p14:creationId xmlns:p14="http://schemas.microsoft.com/office/powerpoint/2010/main" val="3519736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B83D1-AF46-763C-71A9-D860FB37609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659C2354-5668-522D-8393-19F70983F5E1}"/>
              </a:ext>
            </a:extLst>
          </p:cNvPr>
          <p:cNvSpPr txBox="1"/>
          <p:nvPr/>
        </p:nvSpPr>
        <p:spPr>
          <a:xfrm>
            <a:off x="268077" y="1120676"/>
            <a:ext cx="11655846" cy="2308324"/>
          </a:xfrm>
          <a:prstGeom prst="rect">
            <a:avLst/>
          </a:prstGeom>
          <a:noFill/>
        </p:spPr>
        <p:txBody>
          <a:bodyPr wrap="square">
            <a:spAutoFit/>
          </a:bodyPr>
          <a:lstStyle/>
          <a:p>
            <a:pPr algn="just"/>
            <a:endParaRPr lang="it-IT" b="1" dirty="0">
              <a:solidFill>
                <a:srgbClr val="0070C0"/>
              </a:solidFill>
            </a:endParaRPr>
          </a:p>
          <a:p>
            <a:pPr algn="just"/>
            <a:r>
              <a:rPr lang="it-IT" b="1" dirty="0">
                <a:solidFill>
                  <a:srgbClr val="0070C0"/>
                </a:solidFill>
                <a:effectLst/>
              </a:rPr>
              <a:t>4.Relazioni Interpersonali</a:t>
            </a:r>
            <a:r>
              <a:rPr lang="it-IT" dirty="0">
                <a:solidFill>
                  <a:srgbClr val="0070C0"/>
                </a:solidFill>
                <a:effectLst/>
              </a:rPr>
              <a:t>: L’obesità può influire sulla qualità delle relazioni intime e sessuali. Gli individui obesi possono incontrare difficoltà nell’affrontare giudizi sociali o percezioni negative degli altri riguardo alla propria immagine corporea. Questo può compromettere l’intimità emotiva e la comunicazione nelle relazioni.</a:t>
            </a:r>
          </a:p>
          <a:p>
            <a:pPr algn="just">
              <a:buFont typeface="+mj-lt"/>
              <a:buAutoNum type="arabicPeriod"/>
            </a:pPr>
            <a:endParaRPr lang="it-IT" b="1" dirty="0">
              <a:solidFill>
                <a:srgbClr val="0070C0"/>
              </a:solidFill>
            </a:endParaRPr>
          </a:p>
          <a:p>
            <a:pPr algn="just"/>
            <a:r>
              <a:rPr lang="it-IT" b="1" dirty="0">
                <a:solidFill>
                  <a:srgbClr val="0070C0"/>
                </a:solidFill>
                <a:effectLst/>
              </a:rPr>
              <a:t>5.Ansia e Disfunzione Sessuale</a:t>
            </a:r>
            <a:r>
              <a:rPr lang="it-IT" dirty="0">
                <a:solidFill>
                  <a:srgbClr val="0070C0"/>
                </a:solidFill>
                <a:effectLst/>
              </a:rPr>
              <a:t>: La paura del giudizio sociale o del rifiuto da parte del partner può contribuire a sviluppare ansia da prestazione. L’ansia da prestazione è uno dei fattori principali che ostacolano una sessualità appagante e può portare a disfunzioni sessuali.</a:t>
            </a:r>
          </a:p>
        </p:txBody>
      </p:sp>
      <p:pic>
        <p:nvPicPr>
          <p:cNvPr id="3074" name="Picture 2" descr="Donna obesi Immagini Vettoriali Stock - Alamy">
            <a:extLst>
              <a:ext uri="{FF2B5EF4-FFF2-40B4-BE49-F238E27FC236}">
                <a16:creationId xmlns:a16="http://schemas.microsoft.com/office/drawing/2014/main" id="{47718C48-6BB8-3129-A765-EDB2C6D9B1B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360"/>
          <a:stretch/>
        </p:blipFill>
        <p:spPr bwMode="auto">
          <a:xfrm>
            <a:off x="5006145" y="3288225"/>
            <a:ext cx="1802618" cy="221330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Vettoriale stockCartone animato vettoriale di coppia eterosessuale di obesi  o sovrappeso uomo e donna magra che tiene le mani di ©ursus@zdeneksasek.com  #270951566">
            <a:extLst>
              <a:ext uri="{FF2B5EF4-FFF2-40B4-BE49-F238E27FC236}">
                <a16:creationId xmlns:a16="http://schemas.microsoft.com/office/drawing/2014/main" id="{299EA493-F768-0F7C-889D-B8DAD40E9A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5209" y="3228799"/>
            <a:ext cx="2047933" cy="2248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62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75D2AA1-9C4B-2D4E-AF9E-48742378FEB4}"/>
              </a:ext>
            </a:extLst>
          </p:cNvPr>
          <p:cNvSpPr txBox="1"/>
          <p:nvPr/>
        </p:nvSpPr>
        <p:spPr>
          <a:xfrm>
            <a:off x="201975" y="525800"/>
            <a:ext cx="11788049" cy="5078313"/>
          </a:xfrm>
          <a:prstGeom prst="rect">
            <a:avLst/>
          </a:prstGeom>
          <a:noFill/>
        </p:spPr>
        <p:txBody>
          <a:bodyPr wrap="square">
            <a:spAutoFit/>
          </a:bodyPr>
          <a:lstStyle/>
          <a:p>
            <a:pPr algn="ctr">
              <a:buNone/>
            </a:pPr>
            <a:r>
              <a:rPr lang="it-IT" b="1" dirty="0">
                <a:solidFill>
                  <a:srgbClr val="0070C0"/>
                </a:solidFill>
                <a:effectLst/>
              </a:rPr>
              <a:t>Implicazioni Psicologiche dell’Obesità sulla Sessualità</a:t>
            </a:r>
          </a:p>
          <a:p>
            <a:pPr algn="ctr">
              <a:buNone/>
            </a:pPr>
            <a:endParaRPr lang="it-IT" dirty="0">
              <a:solidFill>
                <a:srgbClr val="0070C0"/>
              </a:solidFill>
              <a:effectLst/>
            </a:endParaRPr>
          </a:p>
          <a:p>
            <a:pPr algn="just">
              <a:buFont typeface="+mj-lt"/>
              <a:buAutoNum type="arabicPeriod"/>
            </a:pPr>
            <a:r>
              <a:rPr lang="it-IT" b="1" dirty="0">
                <a:solidFill>
                  <a:srgbClr val="0070C0"/>
                </a:solidFill>
                <a:effectLst/>
              </a:rPr>
              <a:t>Senso di Colpa e Vergogna</a:t>
            </a:r>
            <a:r>
              <a:rPr lang="it-IT" dirty="0">
                <a:solidFill>
                  <a:srgbClr val="0070C0"/>
                </a:solidFill>
                <a:effectLst/>
              </a:rPr>
              <a:t>: Le persone obese possono provare un forte senso di colpa o vergogna riguardo alla propria condizione fisica. </a:t>
            </a:r>
          </a:p>
          <a:p>
            <a:pPr algn="just"/>
            <a:r>
              <a:rPr lang="it-IT" dirty="0">
                <a:solidFill>
                  <a:srgbClr val="0070C0"/>
                </a:solidFill>
              </a:rPr>
              <a:t>La </a:t>
            </a:r>
            <a:r>
              <a:rPr lang="it-IT" dirty="0">
                <a:solidFill>
                  <a:srgbClr val="0070C0"/>
                </a:solidFill>
                <a:effectLst/>
              </a:rPr>
              <a:t>società spesso stigmatizza il corpo obeso, creando un circolo vizioso di isolamento e rifiuto. </a:t>
            </a:r>
          </a:p>
          <a:p>
            <a:pPr algn="just"/>
            <a:r>
              <a:rPr lang="it-IT" dirty="0">
                <a:solidFill>
                  <a:srgbClr val="0070C0"/>
                </a:solidFill>
                <a:effectLst/>
              </a:rPr>
              <a:t>La vergogna può portare alla ritirata emotiva e alla difficoltà di sviluppare relazioni intime, limitando la possibilità di vivere una sessualità sana.</a:t>
            </a:r>
          </a:p>
          <a:p>
            <a:pPr algn="just"/>
            <a:endParaRPr lang="it-IT" dirty="0">
              <a:solidFill>
                <a:srgbClr val="0070C0"/>
              </a:solidFill>
              <a:effectLst/>
            </a:endParaRPr>
          </a:p>
          <a:p>
            <a:pPr algn="just"/>
            <a:r>
              <a:rPr lang="it-IT" b="1" dirty="0">
                <a:solidFill>
                  <a:srgbClr val="0070C0"/>
                </a:solidFill>
                <a:effectLst/>
              </a:rPr>
              <a:t>2.Disturbi Psicologici Comorbidità</a:t>
            </a:r>
            <a:r>
              <a:rPr lang="it-IT" dirty="0">
                <a:solidFill>
                  <a:srgbClr val="0070C0"/>
                </a:solidFill>
                <a:effectLst/>
              </a:rPr>
              <a:t>: L’obesità è frequentemente associata a disturbi psicologici come la depressione, l’ansia e i disturbi alimentari. </a:t>
            </a:r>
          </a:p>
          <a:p>
            <a:pPr algn="just"/>
            <a:r>
              <a:rPr lang="it-IT" dirty="0">
                <a:solidFill>
                  <a:srgbClr val="0070C0"/>
                </a:solidFill>
                <a:effectLst/>
              </a:rPr>
              <a:t>La depressione, in particolare, può ridurre drasticamente il desiderio sessuale e la motivazione a intraprendere attività sessuali. </a:t>
            </a:r>
          </a:p>
          <a:p>
            <a:pPr algn="just"/>
            <a:r>
              <a:rPr lang="it-IT" dirty="0">
                <a:solidFill>
                  <a:srgbClr val="0070C0"/>
                </a:solidFill>
                <a:effectLst/>
              </a:rPr>
              <a:t>L’ansia sociale e i problemi legati all’immagine corporea sono spesso i principali ostacoli alla sessualità soddisfacente.</a:t>
            </a:r>
          </a:p>
          <a:p>
            <a:pPr algn="just"/>
            <a:endParaRPr lang="it-IT" b="1" dirty="0">
              <a:solidFill>
                <a:srgbClr val="0070C0"/>
              </a:solidFill>
            </a:endParaRPr>
          </a:p>
          <a:p>
            <a:pPr algn="just"/>
            <a:r>
              <a:rPr lang="it-IT" b="1" dirty="0">
                <a:solidFill>
                  <a:srgbClr val="0070C0"/>
                </a:solidFill>
                <a:effectLst/>
              </a:rPr>
              <a:t>3.Mancanza di Educazione Sessuale</a:t>
            </a:r>
            <a:r>
              <a:rPr lang="it-IT" dirty="0">
                <a:solidFill>
                  <a:srgbClr val="0070C0"/>
                </a:solidFill>
                <a:effectLst/>
              </a:rPr>
              <a:t>: Le persone obese spesso non ricevono un’educazione sessuale adeguata e sentono di non avere diritto a una vita sessuale sana e soddisfacente. </a:t>
            </a:r>
          </a:p>
          <a:p>
            <a:pPr algn="just"/>
            <a:r>
              <a:rPr lang="it-IT" dirty="0">
                <a:solidFill>
                  <a:srgbClr val="0070C0"/>
                </a:solidFill>
                <a:effectLst/>
              </a:rPr>
              <a:t>Questo può essere il risultato di pregiudizi sociali e culturali che relegano la sessualità a un ambito esclusivo per chi ha determinati standard fisici.</a:t>
            </a:r>
          </a:p>
        </p:txBody>
      </p:sp>
      <p:pic>
        <p:nvPicPr>
          <p:cNvPr id="4098" name="Picture 2" descr="Vettori di Obeso - Scarica vettori gratuiti di alta qualità da Freepik |  Freepik">
            <a:extLst>
              <a:ext uri="{FF2B5EF4-FFF2-40B4-BE49-F238E27FC236}">
                <a16:creationId xmlns:a16="http://schemas.microsoft.com/office/drawing/2014/main" id="{1499954A-1221-3521-8AE7-62D7972D11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69234" y="0"/>
            <a:ext cx="853057" cy="1128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0990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27A57CD-7E9C-8B89-5E04-FBFFC9F0B7C0}"/>
              </a:ext>
            </a:extLst>
          </p:cNvPr>
          <p:cNvSpPr txBox="1"/>
          <p:nvPr/>
        </p:nvSpPr>
        <p:spPr>
          <a:xfrm>
            <a:off x="196467" y="1026255"/>
            <a:ext cx="11799065" cy="3693319"/>
          </a:xfrm>
          <a:prstGeom prst="rect">
            <a:avLst/>
          </a:prstGeom>
          <a:noFill/>
        </p:spPr>
        <p:txBody>
          <a:bodyPr wrap="square">
            <a:spAutoFit/>
          </a:bodyPr>
          <a:lstStyle/>
          <a:p>
            <a:pPr algn="ctr">
              <a:buNone/>
            </a:pPr>
            <a:r>
              <a:rPr lang="it-IT" b="1" dirty="0">
                <a:solidFill>
                  <a:srgbClr val="0070C0"/>
                </a:solidFill>
                <a:effectLst/>
              </a:rPr>
              <a:t>Come Intervenire Psicologicamente per Migliorare la Sessualità</a:t>
            </a:r>
          </a:p>
          <a:p>
            <a:pPr algn="ctr">
              <a:buNone/>
            </a:pPr>
            <a:endParaRPr lang="it-IT" dirty="0">
              <a:solidFill>
                <a:srgbClr val="0070C0"/>
              </a:solidFill>
              <a:effectLst/>
            </a:endParaRPr>
          </a:p>
          <a:p>
            <a:pPr algn="just">
              <a:buNone/>
            </a:pPr>
            <a:r>
              <a:rPr lang="it-IT" dirty="0">
                <a:solidFill>
                  <a:srgbClr val="0070C0"/>
                </a:solidFill>
                <a:effectLst/>
              </a:rPr>
              <a:t>La psicoterapia è uno degli strumenti più efficaci per affrontare i problemi sessuali legati all’obesità. </a:t>
            </a:r>
          </a:p>
          <a:p>
            <a:pPr algn="just">
              <a:buNone/>
            </a:pPr>
            <a:r>
              <a:rPr lang="it-IT" dirty="0">
                <a:solidFill>
                  <a:srgbClr val="0070C0"/>
                </a:solidFill>
                <a:effectLst/>
              </a:rPr>
              <a:t>L’intervento psicologico dovrebbe mirare a trattare le seguenti aree:</a:t>
            </a:r>
          </a:p>
          <a:p>
            <a:pPr algn="just">
              <a:buNone/>
            </a:pPr>
            <a:endParaRPr lang="it-IT" dirty="0">
              <a:solidFill>
                <a:srgbClr val="0070C0"/>
              </a:solidFill>
              <a:effectLst/>
            </a:endParaRPr>
          </a:p>
          <a:p>
            <a:pPr algn="just">
              <a:buFont typeface="+mj-lt"/>
              <a:buAutoNum type="arabicPeriod"/>
            </a:pPr>
            <a:r>
              <a:rPr lang="it-IT" b="1" dirty="0">
                <a:solidFill>
                  <a:srgbClr val="0070C0"/>
                </a:solidFill>
                <a:effectLst/>
              </a:rPr>
              <a:t>Rinforzo sull’Immagine Corporea</a:t>
            </a:r>
            <a:r>
              <a:rPr lang="it-IT" dirty="0">
                <a:solidFill>
                  <a:srgbClr val="0070C0"/>
                </a:solidFill>
                <a:effectLst/>
              </a:rPr>
              <a:t>: migliorare la loro autostima e la percezione del proprio corpo è fondamentale</a:t>
            </a:r>
            <a:r>
              <a:rPr lang="it-IT" dirty="0">
                <a:solidFill>
                  <a:srgbClr val="0070C0"/>
                </a:solidFill>
              </a:rPr>
              <a:t> è fondamentale per favorire una maggior apertura alla sessualità. Focalizzarsi sulla </a:t>
            </a:r>
            <a:r>
              <a:rPr lang="it-IT" dirty="0">
                <a:solidFill>
                  <a:srgbClr val="0070C0"/>
                </a:solidFill>
                <a:effectLst/>
              </a:rPr>
              <a:t>modifica dei pensieri negativi riguardo al corpo, favorisce lo sviluppo di una visione più positiva e accettante di sé. </a:t>
            </a:r>
          </a:p>
          <a:p>
            <a:pPr algn="just">
              <a:buFont typeface="+mj-lt"/>
              <a:buAutoNum type="arabicPeriod"/>
            </a:pPr>
            <a:endParaRPr lang="it-IT" dirty="0">
              <a:solidFill>
                <a:srgbClr val="0070C0"/>
              </a:solidFill>
              <a:effectLst/>
            </a:endParaRPr>
          </a:p>
          <a:p>
            <a:pPr algn="just">
              <a:buFont typeface="+mj-lt"/>
              <a:buAutoNum type="arabicPeriod"/>
            </a:pPr>
            <a:r>
              <a:rPr lang="it-IT" b="1" dirty="0">
                <a:solidFill>
                  <a:srgbClr val="0070C0"/>
                </a:solidFill>
                <a:effectLst/>
              </a:rPr>
              <a:t>Trattare i Disturbi Psicologici Comorbidità</a:t>
            </a:r>
            <a:r>
              <a:rPr lang="it-IT" dirty="0">
                <a:solidFill>
                  <a:srgbClr val="0070C0"/>
                </a:solidFill>
                <a:effectLst/>
              </a:rPr>
              <a:t>: La gestione della depressione, dell’ansia e di altri disturbi psicologici è essenziale per il recupero di una sessualità sana. L’intervento psicoterapeutico può fornire strumenti per affrontare la depressione legata all’obesità, migliorando il benessere generale e aumentando la predisposizione a impegnarsi in attività sessuali.</a:t>
            </a:r>
          </a:p>
        </p:txBody>
      </p:sp>
      <p:pic>
        <p:nvPicPr>
          <p:cNvPr id="5122" name="Picture 2" descr="Personaggio dei cartoni animati felice donna in sovrappeso | Vettore Gratis">
            <a:extLst>
              <a:ext uri="{FF2B5EF4-FFF2-40B4-BE49-F238E27FC236}">
                <a16:creationId xmlns:a16="http://schemas.microsoft.com/office/drawing/2014/main" id="{E0403F0B-77B5-9B73-37C7-8C3086AD6E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62954" y="139798"/>
            <a:ext cx="1628824" cy="2202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977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23469-CAF9-9B6C-5AD4-756DF06DFB4E}"/>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266C43D8-D585-7448-70FC-FA12DB88D365}"/>
              </a:ext>
            </a:extLst>
          </p:cNvPr>
          <p:cNvSpPr txBox="1"/>
          <p:nvPr/>
        </p:nvSpPr>
        <p:spPr>
          <a:xfrm>
            <a:off x="196467" y="1004221"/>
            <a:ext cx="11799065" cy="3139321"/>
          </a:xfrm>
          <a:prstGeom prst="rect">
            <a:avLst/>
          </a:prstGeom>
          <a:noFill/>
        </p:spPr>
        <p:txBody>
          <a:bodyPr wrap="square">
            <a:spAutoFit/>
          </a:bodyPr>
          <a:lstStyle/>
          <a:p>
            <a:pPr algn="just"/>
            <a:r>
              <a:rPr lang="it-IT" b="1" dirty="0">
                <a:solidFill>
                  <a:srgbClr val="0070C0"/>
                </a:solidFill>
                <a:effectLst/>
              </a:rPr>
              <a:t>3.Promuovere l’Accettazione di Sé</a:t>
            </a:r>
            <a:r>
              <a:rPr lang="it-IT" dirty="0">
                <a:solidFill>
                  <a:srgbClr val="0070C0"/>
                </a:solidFill>
                <a:effectLst/>
              </a:rPr>
              <a:t>: L’accettazione del proprio corpo, con tutte le sue imperfezioni, è un passo cruciale per migliorare la vita sessuale. Le tecniche di mindfulness possono aiutare a superare i pregiudizi interni e sociali riguardo alla propria sessualità.</a:t>
            </a:r>
          </a:p>
          <a:p>
            <a:pPr algn="just"/>
            <a:endParaRPr lang="it-IT" dirty="0">
              <a:solidFill>
                <a:srgbClr val="0070C0"/>
              </a:solidFill>
              <a:effectLst/>
            </a:endParaRPr>
          </a:p>
          <a:p>
            <a:pPr algn="just"/>
            <a:r>
              <a:rPr lang="it-IT" b="1" dirty="0">
                <a:solidFill>
                  <a:srgbClr val="0070C0"/>
                </a:solidFill>
                <a:effectLst/>
              </a:rPr>
              <a:t>4.Sostegno Relazionale</a:t>
            </a:r>
            <a:r>
              <a:rPr lang="it-IT" dirty="0">
                <a:solidFill>
                  <a:srgbClr val="0070C0"/>
                </a:solidFill>
                <a:effectLst/>
              </a:rPr>
              <a:t>: La comunicazione aperta con il partner è fondamentale per migliorare la qualità della vita sessuale. La terapia di coppia può aiutare a superare le difficoltà legate alla sessualità, facilitando una maggiore intimità e comprensione reciproca.</a:t>
            </a:r>
          </a:p>
          <a:p>
            <a:pPr algn="just"/>
            <a:endParaRPr lang="it-IT" b="1" dirty="0">
              <a:solidFill>
                <a:srgbClr val="0070C0"/>
              </a:solidFill>
            </a:endParaRPr>
          </a:p>
          <a:p>
            <a:pPr algn="just"/>
            <a:r>
              <a:rPr lang="it-IT" b="1" dirty="0">
                <a:solidFill>
                  <a:srgbClr val="0070C0"/>
                </a:solidFill>
                <a:effectLst/>
              </a:rPr>
              <a:t>5.Educazione Sessuale</a:t>
            </a:r>
            <a:r>
              <a:rPr lang="it-IT" dirty="0">
                <a:solidFill>
                  <a:srgbClr val="0070C0"/>
                </a:solidFill>
                <a:effectLst/>
              </a:rPr>
              <a:t>: Fornire un’educazione sessuale inclusiva e priva di giudizi è importante per tutte le persone, ma in particolare per quelle obese, che potrebbero sentirsi escluse o non meritevoli di una vita sessuale sana. Un’educazione sessuale corretta aiuta a ridurre i tabù e i pregiudizi e promuove una sessualità sana e consapevole.</a:t>
            </a:r>
          </a:p>
        </p:txBody>
      </p:sp>
      <p:pic>
        <p:nvPicPr>
          <p:cNvPr id="6146" name="Picture 2" descr="Educazione sessuale nella scuola di oggi, la grande assente.">
            <a:extLst>
              <a:ext uri="{FF2B5EF4-FFF2-40B4-BE49-F238E27FC236}">
                <a16:creationId xmlns:a16="http://schemas.microsoft.com/office/drawing/2014/main" id="{7A15C565-4545-2539-5B63-668E772035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405" y="4143542"/>
            <a:ext cx="1881749" cy="11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4205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F556C-2EFE-C031-2363-5497C0E49284}"/>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5096ECE1-8FA7-C57B-7A51-DBB43616289F}"/>
              </a:ext>
            </a:extLst>
          </p:cNvPr>
          <p:cNvSpPr txBox="1"/>
          <p:nvPr/>
        </p:nvSpPr>
        <p:spPr>
          <a:xfrm>
            <a:off x="88135" y="291279"/>
            <a:ext cx="11732964" cy="5909310"/>
          </a:xfrm>
          <a:prstGeom prst="rect">
            <a:avLst/>
          </a:prstGeom>
          <a:noFill/>
        </p:spPr>
        <p:txBody>
          <a:bodyPr wrap="square">
            <a:spAutoFit/>
          </a:bodyPr>
          <a:lstStyle/>
          <a:p>
            <a:pPr algn="ctr">
              <a:buNone/>
            </a:pPr>
            <a:r>
              <a:rPr lang="it-IT" b="1" dirty="0">
                <a:solidFill>
                  <a:srgbClr val="0070C0"/>
                </a:solidFill>
                <a:effectLst/>
              </a:rPr>
              <a:t>Chirurgia Bariatrica: Una Possibile Soluzione</a:t>
            </a:r>
            <a:endParaRPr lang="it-IT" dirty="0">
              <a:solidFill>
                <a:srgbClr val="0070C0"/>
              </a:solidFill>
              <a:effectLst/>
            </a:endParaRPr>
          </a:p>
          <a:p>
            <a:pPr algn="just">
              <a:buNone/>
            </a:pPr>
            <a:endParaRPr lang="it-IT" dirty="0">
              <a:solidFill>
                <a:srgbClr val="0070C0"/>
              </a:solidFill>
              <a:effectLst/>
            </a:endParaRPr>
          </a:p>
          <a:p>
            <a:pPr algn="just">
              <a:buNone/>
            </a:pPr>
            <a:r>
              <a:rPr lang="it-IT" dirty="0">
                <a:solidFill>
                  <a:srgbClr val="0070C0"/>
                </a:solidFill>
                <a:effectLst/>
              </a:rPr>
              <a:t>Dopo un intervento di chirurgia bariatrica, molti pazienti sperimentano significativi miglioramenti non solo in termini di salute fisica, ma anche in ambito psicologico e sessuale.</a:t>
            </a:r>
          </a:p>
          <a:p>
            <a:pPr algn="just">
              <a:buNone/>
            </a:pPr>
            <a:endParaRPr lang="it-IT" dirty="0">
              <a:solidFill>
                <a:srgbClr val="0070C0"/>
              </a:solidFill>
              <a:effectLst/>
            </a:endParaRPr>
          </a:p>
          <a:p>
            <a:pPr algn="just">
              <a:buFont typeface="+mj-lt"/>
              <a:buAutoNum type="arabicPeriod"/>
            </a:pPr>
            <a:r>
              <a:rPr lang="it-IT" b="1" dirty="0">
                <a:solidFill>
                  <a:srgbClr val="0070C0"/>
                </a:solidFill>
                <a:effectLst/>
              </a:rPr>
              <a:t>Perdita di Peso e Miglioramento dell’Immagine Corporea</a:t>
            </a:r>
            <a:r>
              <a:rPr lang="it-IT" dirty="0">
                <a:solidFill>
                  <a:srgbClr val="0070C0"/>
                </a:solidFill>
                <a:effectLst/>
              </a:rPr>
              <a:t>: La riduzione del peso corporeo comporta un miglioramento dell’immagine corporea. I pazienti riportano generalmente un aumento dell'autostima e un recupero della fiducia nelle proprie capacità sessuali. La percezione di sé come più attraenti e desiderabili ha un impatto positivo sulle relazioni intime.</a:t>
            </a:r>
          </a:p>
          <a:p>
            <a:pPr algn="just">
              <a:buFont typeface="+mj-lt"/>
              <a:buAutoNum type="arabicPeriod"/>
            </a:pPr>
            <a:endParaRPr lang="it-IT" dirty="0">
              <a:solidFill>
                <a:srgbClr val="0070C0"/>
              </a:solidFill>
              <a:effectLst/>
            </a:endParaRPr>
          </a:p>
          <a:p>
            <a:pPr algn="just">
              <a:buFont typeface="+mj-lt"/>
              <a:buAutoNum type="arabicPeriod"/>
            </a:pPr>
            <a:r>
              <a:rPr lang="it-IT" b="1" dirty="0">
                <a:solidFill>
                  <a:srgbClr val="0070C0"/>
                </a:solidFill>
                <a:effectLst/>
              </a:rPr>
              <a:t>Maggiore Energia e Vitalità</a:t>
            </a:r>
            <a:r>
              <a:rPr lang="it-IT" dirty="0">
                <a:solidFill>
                  <a:srgbClr val="0070C0"/>
                </a:solidFill>
                <a:effectLst/>
              </a:rPr>
              <a:t>: Con la perdita di peso, le persone sperimentano un miglioramento dell’energia e della vitalità, che si traduce in una maggiore capacità di partecipare attivamente alla sessualità. La riduzione della fatica fisica e l’aumento della mobilità possono facilitare una sessualità più appagante.</a:t>
            </a:r>
          </a:p>
          <a:p>
            <a:pPr algn="just">
              <a:buFont typeface="+mj-lt"/>
              <a:buAutoNum type="arabicPeriod"/>
            </a:pPr>
            <a:endParaRPr lang="it-IT" dirty="0">
              <a:solidFill>
                <a:srgbClr val="0070C0"/>
              </a:solidFill>
              <a:effectLst/>
            </a:endParaRPr>
          </a:p>
          <a:p>
            <a:pPr algn="just">
              <a:buFont typeface="+mj-lt"/>
              <a:buAutoNum type="arabicPeriod"/>
            </a:pPr>
            <a:r>
              <a:rPr lang="it-IT" b="1" dirty="0">
                <a:solidFill>
                  <a:srgbClr val="0070C0"/>
                </a:solidFill>
                <a:effectLst/>
              </a:rPr>
              <a:t>Miglioramento della Funzione Sessuale</a:t>
            </a:r>
            <a:r>
              <a:rPr lang="it-IT" dirty="0">
                <a:solidFill>
                  <a:srgbClr val="0070C0"/>
                </a:solidFill>
                <a:effectLst/>
              </a:rPr>
              <a:t>: Molti pazienti riferiscono un miglioramento nella funzione sessuale dopo l'intervento, con una riduzione dei problemi legati all'impotenza maschile e all'astenia sessuale femminile. Inoltre, la chirurgia bariatrica può ridurre o eliminare comorbidità come il diabete, che è noto per influenzare negativamente la funzione sessuale.</a:t>
            </a:r>
          </a:p>
          <a:p>
            <a:pPr algn="just">
              <a:buFont typeface="+mj-lt"/>
              <a:buAutoNum type="arabicPeriod"/>
            </a:pPr>
            <a:endParaRPr lang="it-IT" dirty="0">
              <a:solidFill>
                <a:srgbClr val="0070C0"/>
              </a:solidFill>
              <a:effectLst/>
            </a:endParaRPr>
          </a:p>
          <a:p>
            <a:pPr algn="just">
              <a:buFont typeface="+mj-lt"/>
              <a:buAutoNum type="arabicPeriod"/>
            </a:pPr>
            <a:r>
              <a:rPr lang="it-IT" b="1" dirty="0">
                <a:solidFill>
                  <a:srgbClr val="0070C0"/>
                </a:solidFill>
                <a:effectLst/>
              </a:rPr>
              <a:t>Migliore Qualità della Vita Relazionale</a:t>
            </a:r>
            <a:r>
              <a:rPr lang="it-IT" dirty="0">
                <a:solidFill>
                  <a:srgbClr val="0070C0"/>
                </a:solidFill>
                <a:effectLst/>
              </a:rPr>
              <a:t>: La chirurgia bariatrica, facilitando un miglioramento fisico e psicologico, può condurre a una maggiore apertura nelle relazioni interpersonali e sessuali. Le persone tendono a sentirsi più sicure di sé e più disposte a esplorare la propria sessualità, rafforzando le connessioni emotive con il partner.</a:t>
            </a:r>
          </a:p>
        </p:txBody>
      </p:sp>
    </p:spTree>
    <p:extLst>
      <p:ext uri="{BB962C8B-B14F-4D97-AF65-F5344CB8AC3E}">
        <p14:creationId xmlns:p14="http://schemas.microsoft.com/office/powerpoint/2010/main" val="168105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D0F67-6270-CABA-0A07-535978C15AAE}"/>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255493C5-6B97-0D2E-95B7-3273CED0390C}"/>
              </a:ext>
            </a:extLst>
          </p:cNvPr>
          <p:cNvSpPr txBox="1"/>
          <p:nvPr/>
        </p:nvSpPr>
        <p:spPr>
          <a:xfrm>
            <a:off x="154236" y="571433"/>
            <a:ext cx="11633812" cy="5632311"/>
          </a:xfrm>
          <a:prstGeom prst="rect">
            <a:avLst/>
          </a:prstGeom>
          <a:noFill/>
        </p:spPr>
        <p:txBody>
          <a:bodyPr wrap="square">
            <a:spAutoFit/>
          </a:bodyPr>
          <a:lstStyle/>
          <a:p>
            <a:pPr algn="ctr">
              <a:buNone/>
            </a:pPr>
            <a:r>
              <a:rPr lang="it-IT" b="1" dirty="0">
                <a:solidFill>
                  <a:srgbClr val="0070C0"/>
                </a:solidFill>
                <a:effectLst/>
              </a:rPr>
              <a:t>Gli Aspetti Psicologici della Chirurgia Bariatrica</a:t>
            </a:r>
          </a:p>
          <a:p>
            <a:pPr algn="ctr">
              <a:buNone/>
            </a:pPr>
            <a:endParaRPr lang="it-IT" dirty="0">
              <a:solidFill>
                <a:srgbClr val="0070C0"/>
              </a:solidFill>
              <a:effectLst/>
            </a:endParaRPr>
          </a:p>
          <a:p>
            <a:pPr algn="just">
              <a:buNone/>
            </a:pPr>
            <a:r>
              <a:rPr lang="it-IT" dirty="0">
                <a:solidFill>
                  <a:srgbClr val="0070C0"/>
                </a:solidFill>
                <a:effectLst/>
              </a:rPr>
              <a:t>Tuttavia, è importante notare che non tutte le esperienze post-operatorie sono positive, e la chirurgia bariatrica può sollevare questioni psicologiche complesse, soprattutto in relazione alla sessualità.</a:t>
            </a:r>
          </a:p>
          <a:p>
            <a:pPr algn="just">
              <a:buNone/>
            </a:pPr>
            <a:endParaRPr lang="it-IT" dirty="0">
              <a:solidFill>
                <a:srgbClr val="0070C0"/>
              </a:solidFill>
              <a:effectLst/>
            </a:endParaRPr>
          </a:p>
          <a:p>
            <a:pPr algn="just">
              <a:buFont typeface="+mj-lt"/>
              <a:buAutoNum type="arabicPeriod"/>
            </a:pPr>
            <a:r>
              <a:rPr lang="it-IT" b="1" dirty="0">
                <a:solidFill>
                  <a:srgbClr val="0070C0"/>
                </a:solidFill>
                <a:effectLst/>
              </a:rPr>
              <a:t>Adattamento Psicologico alla Nuova Immagine Corporea</a:t>
            </a:r>
            <a:r>
              <a:rPr lang="it-IT" dirty="0">
                <a:solidFill>
                  <a:srgbClr val="0070C0"/>
                </a:solidFill>
                <a:effectLst/>
              </a:rPr>
              <a:t>: Dopo l'intervento, alcune persone possono sperimentare una disconnessione tra la nuova immagine corporea e la loro identità psicologica. </a:t>
            </a:r>
          </a:p>
          <a:p>
            <a:pPr algn="just"/>
            <a:r>
              <a:rPr lang="it-IT" dirty="0">
                <a:solidFill>
                  <a:srgbClr val="0070C0"/>
                </a:solidFill>
                <a:effectLst/>
              </a:rPr>
              <a:t>Sebbene la perdita di peso possa portare a un miglioramento nell’immagine corporea, la transizione a un corpo più snello può provocare ansia o confusione riguardo a chi si è diventati. In alcuni casi, il recupero della sessualità può richiedere un processo di adattamento emotivo.</a:t>
            </a:r>
          </a:p>
          <a:p>
            <a:pPr algn="just"/>
            <a:endParaRPr lang="it-IT" b="1" dirty="0">
              <a:solidFill>
                <a:srgbClr val="0070C0"/>
              </a:solidFill>
            </a:endParaRPr>
          </a:p>
          <a:p>
            <a:pPr algn="just"/>
            <a:r>
              <a:rPr lang="it-IT" b="1" dirty="0">
                <a:solidFill>
                  <a:srgbClr val="0070C0"/>
                </a:solidFill>
                <a:effectLst/>
              </a:rPr>
              <a:t>2.Expectations e Delusioni</a:t>
            </a:r>
            <a:r>
              <a:rPr lang="it-IT" dirty="0">
                <a:solidFill>
                  <a:srgbClr val="0070C0"/>
                </a:solidFill>
                <a:effectLst/>
              </a:rPr>
              <a:t>: L’aspettativa di un miglioramento immediato della sessualità può non sempre essere soddisfatta</a:t>
            </a:r>
            <a:r>
              <a:rPr lang="it-IT" dirty="0">
                <a:solidFill>
                  <a:srgbClr val="0070C0"/>
                </a:solidFill>
              </a:rPr>
              <a:t>, in quanto l</a:t>
            </a:r>
            <a:r>
              <a:rPr lang="it-IT" dirty="0">
                <a:solidFill>
                  <a:srgbClr val="0070C0"/>
                </a:solidFill>
                <a:effectLst/>
              </a:rPr>
              <a:t>a chirurgia bariatrica non risolve automaticamente tutti i problemi psicologici legati all’intimità. </a:t>
            </a:r>
          </a:p>
          <a:p>
            <a:pPr algn="just"/>
            <a:r>
              <a:rPr lang="it-IT" dirty="0">
                <a:solidFill>
                  <a:srgbClr val="0070C0"/>
                </a:solidFill>
                <a:effectLst/>
              </a:rPr>
              <a:t>La relazione sessuale è influenzata anche da fattori emotivi, comunicativi e relazionali che vanno oltre la semplice perdita di peso.</a:t>
            </a:r>
          </a:p>
          <a:p>
            <a:pPr algn="just"/>
            <a:endParaRPr lang="it-IT" b="1" dirty="0">
              <a:solidFill>
                <a:srgbClr val="0070C0"/>
              </a:solidFill>
            </a:endParaRPr>
          </a:p>
          <a:p>
            <a:pPr algn="just"/>
            <a:r>
              <a:rPr lang="it-IT" b="1" dirty="0">
                <a:solidFill>
                  <a:srgbClr val="0070C0"/>
                </a:solidFill>
                <a:effectLst/>
              </a:rPr>
              <a:t>3.Possibili Disordini Alimentari Post-Intervento</a:t>
            </a:r>
            <a:r>
              <a:rPr lang="it-IT" dirty="0">
                <a:solidFill>
                  <a:srgbClr val="0070C0"/>
                </a:solidFill>
                <a:effectLst/>
              </a:rPr>
              <a:t>: Alcuni pazienti sviluppano disordini alimentari psicologici anche dopo la chirurgia bariatrica, come il disturbo da alimentazione incontrollata (</a:t>
            </a:r>
            <a:r>
              <a:rPr lang="it-IT" dirty="0">
                <a:solidFill>
                  <a:srgbClr val="0070C0"/>
                </a:solidFill>
              </a:rPr>
              <a:t>BED</a:t>
            </a:r>
            <a:r>
              <a:rPr lang="it-IT" dirty="0">
                <a:solidFill>
                  <a:srgbClr val="0070C0"/>
                </a:solidFill>
                <a:effectLst/>
              </a:rPr>
              <a:t>) o la restrizione alimentare ossessiva. Questi comportamenti possono influenzare negativamente anche la sfera sessuale, creando un circolo vizioso di insoddisfazione e frustrazione.</a:t>
            </a:r>
          </a:p>
        </p:txBody>
      </p:sp>
    </p:spTree>
    <p:extLst>
      <p:ext uri="{BB962C8B-B14F-4D97-AF65-F5344CB8AC3E}">
        <p14:creationId xmlns:p14="http://schemas.microsoft.com/office/powerpoint/2010/main" val="84242943"/>
      </p:ext>
    </p:extLst>
  </p:cSld>
  <p:clrMapOvr>
    <a:masterClrMapping/>
  </p:clrMapOvr>
</p:sld>
</file>

<file path=ppt/theme/theme1.xml><?xml version="1.0" encoding="utf-8"?>
<a:theme xmlns:a="http://schemas.openxmlformats.org/drawingml/2006/main" name="RetrospectVTI">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2167526_TF33476885.potx" id="{67A3B757-088A-4997-AD47-EBBB609AAF73}" vid="{61F4B085-7BC3-43AB-AFF0-C8B68BB76BF9}"/>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41CA7C-A0BF-44EF-B2E5-7539C3B9B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E879E6-8FFE-4154-8F2A-F7518B89B376}">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7E0A2CB4-6869-426F-8BC4-A32C90CBE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Presentazione classica per assemblea generale aziendale</Template>
  <TotalTime>100</TotalTime>
  <Words>1416</Words>
  <Application>Microsoft Macintosh PowerPoint</Application>
  <PresentationFormat>Widescreen</PresentationFormat>
  <Paragraphs>78</Paragraphs>
  <Slides>11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11</vt:i4>
      </vt:variant>
    </vt:vector>
  </HeadingPairs>
  <TitlesOfParts>
    <vt:vector size="15" baseType="lpstr">
      <vt:lpstr>Arial</vt:lpstr>
      <vt:lpstr>Calibri</vt:lpstr>
      <vt:lpstr>Wingdings</vt:lpstr>
      <vt:lpstr>RetrospectVTI</vt:lpstr>
      <vt:lpstr>OBESITA’,  CHIRURGIA BARIATRICA  E SESSUALITA’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29-30 aprile Primo Corso ACCADEMIA SICOB Direttori: M. De Luca - M.A. Zappa</dc:title>
  <dc:creator>Eliana Rispoli</dc:creator>
  <cp:lastModifiedBy>simonetta sarro</cp:lastModifiedBy>
  <cp:revision>14</cp:revision>
  <dcterms:created xsi:type="dcterms:W3CDTF">2022-02-27T17:36:31Z</dcterms:created>
  <dcterms:modified xsi:type="dcterms:W3CDTF">2025-05-03T07:30:14Z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